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304" r:id="rId4"/>
    <p:sldId id="262" r:id="rId5"/>
    <p:sldId id="305" r:id="rId6"/>
    <p:sldId id="306" r:id="rId7"/>
    <p:sldId id="261" r:id="rId8"/>
    <p:sldId id="257" r:id="rId9"/>
    <p:sldId id="258" r:id="rId10"/>
    <p:sldId id="260" r:id="rId11"/>
    <p:sldId id="265" r:id="rId12"/>
    <p:sldId id="266" r:id="rId13"/>
    <p:sldId id="267" r:id="rId14"/>
    <p:sldId id="271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98" r:id="rId26"/>
    <p:sldId id="314" r:id="rId27"/>
    <p:sldId id="297" r:id="rId28"/>
    <p:sldId id="299" r:id="rId29"/>
    <p:sldId id="282" r:id="rId30"/>
    <p:sldId id="283" r:id="rId31"/>
    <p:sldId id="284" r:id="rId32"/>
    <p:sldId id="289" r:id="rId33"/>
    <p:sldId id="307" r:id="rId34"/>
    <p:sldId id="290" r:id="rId35"/>
    <p:sldId id="287" r:id="rId36"/>
    <p:sldId id="292" r:id="rId37"/>
    <p:sldId id="308" r:id="rId38"/>
    <p:sldId id="286" r:id="rId39"/>
    <p:sldId id="294" r:id="rId40"/>
    <p:sldId id="296" r:id="rId41"/>
    <p:sldId id="309" r:id="rId42"/>
    <p:sldId id="288" r:id="rId43"/>
    <p:sldId id="311" r:id="rId44"/>
    <p:sldId id="291" r:id="rId45"/>
    <p:sldId id="310" r:id="rId46"/>
    <p:sldId id="293" r:id="rId47"/>
    <p:sldId id="312" r:id="rId48"/>
    <p:sldId id="318" r:id="rId49"/>
    <p:sldId id="301" r:id="rId50"/>
    <p:sldId id="302" r:id="rId51"/>
    <p:sldId id="303" r:id="rId52"/>
    <p:sldId id="319" r:id="rId53"/>
    <p:sldId id="313" r:id="rId54"/>
    <p:sldId id="315" r:id="rId55"/>
    <p:sldId id="316" r:id="rId56"/>
    <p:sldId id="317" r:id="rId57"/>
    <p:sldId id="320" r:id="rId58"/>
    <p:sldId id="1218" r:id="rId59"/>
    <p:sldId id="1219" r:id="rId60"/>
    <p:sldId id="1220" r:id="rId61"/>
    <p:sldId id="259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2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4" y="2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9803-D320-15EC-40D5-CA1616DCA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AF5E8-1890-AB73-DE21-62EDD7666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3DE6-D638-F47C-7964-0E724B2A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B816E-102F-855F-0B77-AD8F0E8F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488D-722C-E72E-8465-70F4C4D4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3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EB74-5A3C-7916-CA13-6962989B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FCD71-0E1F-BCCA-99A6-FF9AC045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4D84-5B51-1203-7B25-0491482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ACBD9-D617-A1F1-0EEF-D0AA1358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239F8-FDB9-D5EF-AF44-1AAD4381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EC3BB-E416-AACD-5219-F4361CB86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057B1-DD53-0723-A1F4-0C429E62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30D6-A7A8-2A46-4B96-C8B867D9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EF3A6-BA43-2206-72B2-B86F2AEE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FF034-52B8-4B1E-506C-C4E9AF63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71D7-B6C3-1316-B9E1-FCA9F75D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4685-8DC2-18AE-0203-E304EF88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D027-7C93-8193-93CA-4775DBE5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A8D1-B423-1ECC-6CB8-C25B93B6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B4FB7-C790-0F1C-C5C1-1C2682B1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169F-C570-1110-30C2-5C0477B0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1AD95-5E8D-66A5-BC51-EB0486DA9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4191-78C3-F7C3-3063-E45B73F0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4AC6-7B41-8CB7-A80D-997308BE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A54C-CCC8-E0F1-1015-0D881E4B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2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1A8B-8D3A-A137-0656-519766C9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E446-D461-D264-83F6-67580CA71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0AE-1F03-4F48-D3EB-1E548AD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60858-CCFE-E34D-417D-14F80C9E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138BF-C256-D841-DCA9-FD631749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0DC5-27CB-DDFE-A9DD-2140BDED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B34D-7A07-BA18-A35E-7F68E924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DC025-FD51-7FF4-885A-8451565F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693DD-2369-C088-7FF6-39351DF3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C9A76-6ACC-38D3-AB77-AE4F6B28F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C35CF-81A4-C383-3552-B8CC2EA71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D71B7-7528-5A5D-D003-1B15B8BA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9B02F-06B1-6A7F-103A-2F13248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B81AB-BF9B-6BF8-7098-E49B5BA2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EA07-8E82-606B-C5F9-64945ED3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B2C17-E6DE-2770-167C-01B1A961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FFF19-0D0C-6563-5396-1D62281E3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29971-77B8-527F-F16D-36FA64D7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2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02973-94C9-26FA-77A2-E883D4EA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57E-6A03-0CE6-D709-BA22152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1661-7EC6-8E83-8B06-B7EBE9AF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2369-805A-43D3-5C7B-B87D63B5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51D1-4086-DBA4-948A-F0A6A733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C6A1E-1565-04D1-D088-B92F813E4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7540C-BD29-2711-7F6F-920A03F9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D648-2A72-F9DB-844D-17B0CD03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6516E-42CE-A6C2-214B-012B021D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BC6-BB15-C3D0-7919-FD704F7E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90D52-E99D-772C-6BD1-ACD9CA225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17EA-710D-510F-E500-58223F488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D1E9B-ED6F-D6C1-80C6-AFA9095A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1A4D-5B31-FF30-E926-021A402F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3C83-ABBC-4B07-DA99-D837BF5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3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9205F-27B2-9C2D-5D12-30D328C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6F853-32A7-6943-8D63-72A177FA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465A-DDFA-9DDB-F9F0-6AF3F1102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C436F-E465-4D96-9C33-4A794CEAF204}" type="datetimeFigureOut">
              <a:rPr lang="en-US" smtClean="0"/>
              <a:t>2/24/2024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E0792-77A2-889B-1926-EEDC2987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989C-30AE-F59C-D451-E4E044005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pi@teamnamepi.loca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learn.sparkfun.com/tutorials/introduction-to-mqtt/all" TargetMode="External"/><Relationship Id="rId7" Type="http://schemas.openxmlformats.org/officeDocument/2006/relationships/hyperlink" Target="http://www.steves-internet-guide.com/using-javascript-mqtt-client-websockets/" TargetMode="External"/><Relationship Id="rId2" Type="http://schemas.openxmlformats.org/officeDocument/2006/relationships/hyperlink" Target="https://mqt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how-to-install-mosquitto-broker-on-raspberry-pi/" TargetMode="External"/><Relationship Id="rId5" Type="http://schemas.openxmlformats.org/officeDocument/2006/relationships/hyperlink" Target="https://www.geeksforgeeks.org/fundamental-features-of-mqtt/" TargetMode="External"/><Relationship Id="rId4" Type="http://schemas.openxmlformats.org/officeDocument/2006/relationships/hyperlink" Target="https://www.geeksforgeeks.org/introduction-of-message-queue-telemetry-transport-protocol-mqtt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how-to-install-mosquitto-broker-on-raspberry-pi/" TargetMode="External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mqtt-websockets/" TargetMode="External"/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3vmx0GaO8" TargetMode="External"/><Relationship Id="rId2" Type="http://schemas.openxmlformats.org/officeDocument/2006/relationships/hyperlink" Target="https://en.wikipedia.org/wiki/Raspberry_Pi_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mmand.org/tlcl.php" TargetMode="External"/><Relationship Id="rId2" Type="http://schemas.openxmlformats.org/officeDocument/2006/relationships/hyperlink" Target="https://www.youtube.com/watch?v=bb_ApuH15Y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-spy.co.uk/2012/06/simple-guide-to-the-rpi-gpio-header-and-pin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raspberrypi.org/en/projects/physical-computing/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training/modules/create-iot-device-dotnet/2-construct-iot-hardwar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berrypihq.com/use-a-push-button-with-raspberry-pi-gpio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thepihut.com/blogs/raspberry-pi-tutorials/27968772-turning-on-an-led-with-your-raspberry-pis-gpio-pin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-source_hardwar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tzing.or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qtt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mwcorley79/smartbul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ize.com/post/how-to-use-scp-command-to-securely-transfer-files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i.org/project/RPi.GPIO/" TargetMode="External"/><Relationship Id="rId4" Type="http://schemas.openxmlformats.org/officeDocument/2006/relationships/hyperlink" Target="https://www.emqx.com/en/blog/how-to-use-mqtt-in-pytho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compare.com/en/comparison/raspberrypi-models-comparison" TargetMode="External"/><Relationship Id="rId2" Type="http://schemas.openxmlformats.org/officeDocument/2006/relationships/hyperlink" Target="https://www.youtube.com/watch?v=eZ74x6dVY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com/news/introducing-raspberry-pi-5/" TargetMode="External"/><Relationship Id="rId5" Type="http://schemas.openxmlformats.org/officeDocument/2006/relationships/hyperlink" Target="https://www.youtube.com/watch?v=p40OetppIDg" TargetMode="External"/><Relationship Id="rId4" Type="http://schemas.openxmlformats.org/officeDocument/2006/relationships/hyperlink" Target="https://webbylab.com/blog/arduino-vs-raspberry-pi-key-differences-comparison-table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pi@viperpi.local" TargetMode="External"/><Relationship Id="rId2" Type="http://schemas.openxmlformats.org/officeDocument/2006/relationships/hyperlink" Target="mailto:pi@teamnamepi.local:~/smartbul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RPi.GPIO/" TargetMode="External"/><Relationship Id="rId2" Type="http://schemas.openxmlformats.org/officeDocument/2006/relationships/hyperlink" Target="https://www.emqx.com/en/blog/how-to-use-mqtt-in-python#introdu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KaSBh1M4M4" TargetMode="External"/><Relationship Id="rId2" Type="http://schemas.openxmlformats.org/officeDocument/2006/relationships/hyperlink" Target="https://randomnerdtutorials.com/getting-started-with-raspberry-p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for-in" TargetMode="External"/><Relationship Id="rId2" Type="http://schemas.openxmlformats.org/officeDocument/2006/relationships/hyperlink" Target="https://www.raspberrypi.com/for-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compare.com/en/comparison/raspberrypi-models-comparison" TargetMode="External"/><Relationship Id="rId5" Type="http://schemas.openxmlformats.org/officeDocument/2006/relationships/hyperlink" Target="https://www.youtube.com/watch?v=p40OetppIDg" TargetMode="External"/><Relationship Id="rId4" Type="http://schemas.openxmlformats.org/officeDocument/2006/relationships/hyperlink" Target="https://www.youtube.com/watch?v=eZ74x6dVY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/all" TargetMode="External"/><Relationship Id="rId2" Type="http://schemas.openxmlformats.org/officeDocument/2006/relationships/hyperlink" Target="https://en.wikipedia.org/wiki/Secure_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Virtual_Network_Comput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4F8C-428E-A067-EA25-4D8DCA7E1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(Raspberry) Pi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BF8ED-B6B1-617C-567B-C6F78DAFC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3/2/24</a:t>
            </a:r>
          </a:p>
          <a:p>
            <a:r>
              <a:rPr lang="en-US" dirty="0"/>
              <a:t>ORION </a:t>
            </a:r>
          </a:p>
        </p:txBody>
      </p:sp>
    </p:spTree>
    <p:extLst>
      <p:ext uri="{BB962C8B-B14F-4D97-AF65-F5344CB8AC3E}">
        <p14:creationId xmlns:p14="http://schemas.microsoft.com/office/powerpoint/2010/main" val="145243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648A-5D97-1A49-2D5A-40B06573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336" y="288124"/>
            <a:ext cx="8073044" cy="854075"/>
          </a:xfrm>
        </p:spPr>
        <p:txBody>
          <a:bodyPr/>
          <a:lstStyle/>
          <a:p>
            <a:r>
              <a:rPr lang="en-US" dirty="0"/>
              <a:t>Before you proceed, Make sure….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3749F-A518-8B69-4B2E-EFF6686B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7" y="1939290"/>
            <a:ext cx="6496957" cy="455358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3FE66A8-92B6-EA64-B5E5-4D9E098E48B2}"/>
              </a:ext>
            </a:extLst>
          </p:cNvPr>
          <p:cNvSpPr/>
          <p:nvPr/>
        </p:nvSpPr>
        <p:spPr>
          <a:xfrm>
            <a:off x="9393391" y="1160205"/>
            <a:ext cx="2254712" cy="1035173"/>
          </a:xfrm>
          <a:prstGeom prst="wedgeRectCallout">
            <a:avLst>
              <a:gd name="adj1" fmla="val -350400"/>
              <a:gd name="adj2" fmla="val 207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Raspberry Pi 3 is selected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0010A94-31A2-FB54-E5E5-F67F191F1A4D}"/>
              </a:ext>
            </a:extLst>
          </p:cNvPr>
          <p:cNvSpPr/>
          <p:nvPr/>
        </p:nvSpPr>
        <p:spPr>
          <a:xfrm>
            <a:off x="9644024" y="2460329"/>
            <a:ext cx="2254712" cy="1035173"/>
          </a:xfrm>
          <a:prstGeom prst="wedgeRectCallout">
            <a:avLst>
              <a:gd name="adj1" fmla="val -293274"/>
              <a:gd name="adj2" fmla="val 863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32-bit Legacy OS w/ desktop environment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24C03A13-203A-011B-6D2D-F947BEB9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56809"/>
            <a:ext cx="1772601" cy="162098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A43326-6F55-6774-6382-CB9506A63E72}"/>
              </a:ext>
            </a:extLst>
          </p:cNvPr>
          <p:cNvSpPr/>
          <p:nvPr/>
        </p:nvSpPr>
        <p:spPr>
          <a:xfrm>
            <a:off x="9393391" y="3951077"/>
            <a:ext cx="2254712" cy="1035173"/>
          </a:xfrm>
          <a:prstGeom prst="wedgeRectCallout">
            <a:avLst>
              <a:gd name="adj1" fmla="val -149856"/>
              <a:gd name="adj2" fmla="val -27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Make sure the micro-SD card is selected as the storage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E591FC4-F120-4B17-118E-79E1B634692E}"/>
              </a:ext>
            </a:extLst>
          </p:cNvPr>
          <p:cNvSpPr/>
          <p:nvPr/>
        </p:nvSpPr>
        <p:spPr>
          <a:xfrm>
            <a:off x="9077507" y="5218586"/>
            <a:ext cx="2254712" cy="1274289"/>
          </a:xfrm>
          <a:prstGeom prst="wedgeRectCallout">
            <a:avLst>
              <a:gd name="adj1" fmla="val -153543"/>
              <a:gd name="adj2" fmla="val -125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 Only when 1,2, and 3 are verified, click “next” </a:t>
            </a:r>
          </a:p>
        </p:txBody>
      </p:sp>
    </p:spTree>
    <p:extLst>
      <p:ext uri="{BB962C8B-B14F-4D97-AF65-F5344CB8AC3E}">
        <p14:creationId xmlns:p14="http://schemas.microsoft.com/office/powerpoint/2010/main" val="192031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4332-D5AB-ED18-F377-12274BCB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CCB2-F602-42C2-288F-65677E5F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BC5CD4C-A940-B906-6D59-3D3AF23D3B14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166F74C-D36F-34BA-682C-5004A042E9B5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1528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787-DC6D-9393-B540-94F221D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500" y="147709"/>
            <a:ext cx="9629300" cy="1325563"/>
          </a:xfrm>
        </p:spPr>
        <p:txBody>
          <a:bodyPr/>
          <a:lstStyle/>
          <a:p>
            <a:r>
              <a:rPr lang="en-US" dirty="0"/>
              <a:t>Important!  Perform the next steps with the 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1DED-DB71-B9C3-D2A8-68CBCCE5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6" y="1620981"/>
            <a:ext cx="4166419" cy="4338331"/>
          </a:xfrm>
        </p:spPr>
        <p:txBody>
          <a:bodyPr/>
          <a:lstStyle/>
          <a:p>
            <a:r>
              <a:rPr lang="en-US" dirty="0"/>
              <a:t>Follow the instructions as  specified, or your Raspberry Pi will not be configured properly for the “smart’ bulb project</a:t>
            </a:r>
          </a:p>
          <a:p>
            <a:endParaRPr lang="en-US" dirty="0"/>
          </a:p>
          <a:p>
            <a:r>
              <a:rPr lang="en-US" dirty="0"/>
              <a:t>Proceed to the next slide to begin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E07B4AE6-78F2-B49F-957B-8426ADEC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01" y="0"/>
            <a:ext cx="1772601" cy="1620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821B9-0EEA-F43C-6A1A-0FF95E57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05" y="864159"/>
            <a:ext cx="5478787" cy="584613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1F627F7-7E60-8EE0-DC8F-6C6A4958EBE8}"/>
              </a:ext>
            </a:extLst>
          </p:cNvPr>
          <p:cNvSpPr/>
          <p:nvPr/>
        </p:nvSpPr>
        <p:spPr>
          <a:xfrm>
            <a:off x="2024880" y="5237019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BD22-0281-0A79-E5D2-10724446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1937825"/>
            <a:ext cx="2870067" cy="26177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These settings must be as specified, or your Pi will not be properly configured for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BFC85-DDC6-D670-DA6D-B0624FD9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1" y="100833"/>
            <a:ext cx="5545393" cy="665633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FB2E17-39ED-4571-FB63-65A3A2EE1558}"/>
              </a:ext>
            </a:extLst>
          </p:cNvPr>
          <p:cNvSpPr/>
          <p:nvPr/>
        </p:nvSpPr>
        <p:spPr>
          <a:xfrm>
            <a:off x="8555016" y="207808"/>
            <a:ext cx="3098115" cy="1533372"/>
          </a:xfrm>
          <a:prstGeom prst="wedgeRectCallout">
            <a:avLst>
              <a:gd name="adj1" fmla="val -154045"/>
              <a:gd name="adj2" fmla="val 216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Specify the hostname. Use your Team name with “pi” appended. For example, Team “Viper”, would use hostname “</a:t>
            </a:r>
            <a:r>
              <a:rPr lang="en-US" dirty="0" err="1">
                <a:solidFill>
                  <a:schemeClr val="tx1"/>
                </a:solidFill>
              </a:rPr>
              <a:t>viperpi</a:t>
            </a:r>
            <a:r>
              <a:rPr lang="en-US" dirty="0">
                <a:solidFill>
                  <a:schemeClr val="tx1"/>
                </a:solidFill>
              </a:rPr>
              <a:t>” as shown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304B84-8F89-2E72-D5FF-55D44A657A31}"/>
              </a:ext>
            </a:extLst>
          </p:cNvPr>
          <p:cNvSpPr/>
          <p:nvPr/>
        </p:nvSpPr>
        <p:spPr>
          <a:xfrm>
            <a:off x="8829244" y="2985074"/>
            <a:ext cx="2688200" cy="1171135"/>
          </a:xfrm>
          <a:prstGeom prst="wedgeRectCallout">
            <a:avLst>
              <a:gd name="adj1" fmla="val -126993"/>
              <a:gd name="adj2" fmla="val -421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Configure the WIFI settings to use the Griffiss institute Guest network.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6500A8-139C-F7AD-67FE-21AE470CE7EF}"/>
              </a:ext>
            </a:extLst>
          </p:cNvPr>
          <p:cNvSpPr/>
          <p:nvPr/>
        </p:nvSpPr>
        <p:spPr>
          <a:xfrm>
            <a:off x="8624287" y="1937825"/>
            <a:ext cx="3429168" cy="763967"/>
          </a:xfrm>
          <a:prstGeom prst="wedgeRectCallout">
            <a:avLst>
              <a:gd name="adj1" fmla="val -112039"/>
              <a:gd name="adj2" fmla="val -218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the username to “pi” and the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Password to “team chooses” (don’t share)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194718E-26DC-25CE-1C8A-DA881F5B29B4}"/>
              </a:ext>
            </a:extLst>
          </p:cNvPr>
          <p:cNvSpPr/>
          <p:nvPr/>
        </p:nvSpPr>
        <p:spPr>
          <a:xfrm>
            <a:off x="8759973" y="4439491"/>
            <a:ext cx="2688200" cy="1171135"/>
          </a:xfrm>
          <a:prstGeom prst="wedgeRectCallout">
            <a:avLst>
              <a:gd name="adj1" fmla="val -120499"/>
              <a:gd name="adj2" fmla="val -300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the country to ‘US’ and set the locale settings as illustrated</a:t>
            </a:r>
          </a:p>
        </p:txBody>
      </p:sp>
      <p:pic>
        <p:nvPicPr>
          <p:cNvPr id="12" name="Picture 11" descr="A red stop sign with a hand&#10;&#10;Description automatically generated">
            <a:extLst>
              <a:ext uri="{FF2B5EF4-FFF2-40B4-BE49-F238E27FC236}">
                <a16:creationId xmlns:a16="http://schemas.microsoft.com/office/drawing/2014/main" id="{564CA729-0C7B-80C1-066A-4D6698DB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207808"/>
            <a:ext cx="1772601" cy="1620982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F648408-2E15-8AD3-ECED-FDF21DE3DE20}"/>
              </a:ext>
            </a:extLst>
          </p:cNvPr>
          <p:cNvSpPr/>
          <p:nvPr/>
        </p:nvSpPr>
        <p:spPr>
          <a:xfrm>
            <a:off x="2133600" y="5791200"/>
            <a:ext cx="1441994" cy="542096"/>
          </a:xfrm>
          <a:prstGeom prst="wedgeRectCallout">
            <a:avLst>
              <a:gd name="adj1" fmla="val 170662"/>
              <a:gd name="adj2" fmla="val 787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“Save”</a:t>
            </a:r>
          </a:p>
        </p:txBody>
      </p:sp>
    </p:spTree>
    <p:extLst>
      <p:ext uri="{BB962C8B-B14F-4D97-AF65-F5344CB8AC3E}">
        <p14:creationId xmlns:p14="http://schemas.microsoft.com/office/powerpoint/2010/main" val="3352115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BBBA-B531-6D24-4086-9A09796E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6902-BEF9-D481-A023-41C3A005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646E-64DB-0AC3-2492-80DDB6B5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821CD4F-053B-4487-4E69-C7623C8DDD9E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A2106E7-9B18-4C20-5223-75D2E93FDFB7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262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9EF6-02AF-573A-93AD-443AD681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65126"/>
            <a:ext cx="3189134" cy="1709480"/>
          </a:xfrm>
        </p:spPr>
        <p:txBody>
          <a:bodyPr/>
          <a:lstStyle/>
          <a:p>
            <a:r>
              <a:rPr lang="en-US" dirty="0"/>
              <a:t>Enable Secure Shell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E245C-67F7-1C5D-C37F-CF601311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77" y="365126"/>
            <a:ext cx="4852103" cy="616974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357B481-DC2B-926C-A523-DCAC010AAF5F}"/>
              </a:ext>
            </a:extLst>
          </p:cNvPr>
          <p:cNvSpPr/>
          <p:nvPr/>
        </p:nvSpPr>
        <p:spPr>
          <a:xfrm>
            <a:off x="9682257" y="1710812"/>
            <a:ext cx="2254712" cy="1035173"/>
          </a:xfrm>
          <a:prstGeom prst="wedgeRectCallout">
            <a:avLst>
              <a:gd name="adj1" fmla="val -185999"/>
              <a:gd name="adj2" fmla="val -1054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“Services” Tab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FDEE03-FB68-E1A3-E0BE-0E9247B688B6}"/>
              </a:ext>
            </a:extLst>
          </p:cNvPr>
          <p:cNvSpPr/>
          <p:nvPr/>
        </p:nvSpPr>
        <p:spPr>
          <a:xfrm>
            <a:off x="778489" y="3748222"/>
            <a:ext cx="2254712" cy="1035173"/>
          </a:xfrm>
          <a:prstGeom prst="wedgeRectCallout">
            <a:avLst>
              <a:gd name="adj1" fmla="val 124923"/>
              <a:gd name="adj2" fmla="val -2298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Choose password authentication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74ACF2B-D03C-0000-0BC0-4A4AAF7B93A5}"/>
              </a:ext>
            </a:extLst>
          </p:cNvPr>
          <p:cNvSpPr/>
          <p:nvPr/>
        </p:nvSpPr>
        <p:spPr>
          <a:xfrm>
            <a:off x="778489" y="5690093"/>
            <a:ext cx="2254712" cy="1035173"/>
          </a:xfrm>
          <a:prstGeom prst="wedgeRectCallout">
            <a:avLst>
              <a:gd name="adj1" fmla="val 180741"/>
              <a:gd name="adj2" fmla="val 85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Save settings </a:t>
            </a:r>
          </a:p>
        </p:txBody>
      </p:sp>
    </p:spTree>
    <p:extLst>
      <p:ext uri="{BB962C8B-B14F-4D97-AF65-F5344CB8AC3E}">
        <p14:creationId xmlns:p14="http://schemas.microsoft.com/office/powerpoint/2010/main" val="3299328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A5CA-3A91-C1C2-2AC5-FE4FCC3B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CE1-587C-627A-E512-FCFFB8E7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6F3E-E0E2-A1EF-BD99-3DA5A893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" y="972724"/>
            <a:ext cx="5224549" cy="381540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AD57A65-D68B-E16E-55C4-9D52ECC30D3D}"/>
              </a:ext>
            </a:extLst>
          </p:cNvPr>
          <p:cNvSpPr/>
          <p:nvPr/>
        </p:nvSpPr>
        <p:spPr>
          <a:xfrm>
            <a:off x="1688833" y="5177572"/>
            <a:ext cx="2254712" cy="1035173"/>
          </a:xfrm>
          <a:prstGeom prst="wedgeRectCallout">
            <a:avLst>
              <a:gd name="adj1" fmla="val 40686"/>
              <a:gd name="adj2" fmla="val -21057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“Yes”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01AED-54ED-F32A-78F4-AD4DD93E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13" y="1788947"/>
            <a:ext cx="5397213" cy="3815408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8A020C-F5DB-754D-870A-57B1F7185AB8}"/>
              </a:ext>
            </a:extLst>
          </p:cNvPr>
          <p:cNvSpPr/>
          <p:nvPr/>
        </p:nvSpPr>
        <p:spPr>
          <a:xfrm>
            <a:off x="5321852" y="5742837"/>
            <a:ext cx="2254712" cy="1035173"/>
          </a:xfrm>
          <a:prstGeom prst="wedgeRectCallout">
            <a:avLst>
              <a:gd name="adj1" fmla="val 109150"/>
              <a:gd name="adj2" fmla="val -1697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Click “Yes” to write the operating system image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9A9307-D105-6586-53BA-74601DDFAEB0}"/>
              </a:ext>
            </a:extLst>
          </p:cNvPr>
          <p:cNvSpPr/>
          <p:nvPr/>
        </p:nvSpPr>
        <p:spPr>
          <a:xfrm>
            <a:off x="4699819" y="4116769"/>
            <a:ext cx="1900892" cy="134272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74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E05-1F90-0E00-A637-742ED986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154439"/>
            <a:ext cx="10515600" cy="877948"/>
          </a:xfrm>
        </p:spPr>
        <p:txBody>
          <a:bodyPr>
            <a:normAutofit/>
          </a:bodyPr>
          <a:lstStyle/>
          <a:p>
            <a:r>
              <a:rPr lang="en-US" dirty="0"/>
              <a:t>Wait for the OS image to be written to SD-card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D24-9E10-9974-A96E-C924148A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2" y="1032387"/>
            <a:ext cx="5419397" cy="4300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C9C6C-EE3A-5513-2E0C-4C79FE4D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5539703" cy="39404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A5E7E3-C01D-1FA6-4DB0-A2B2618F63D6}"/>
              </a:ext>
            </a:extLst>
          </p:cNvPr>
          <p:cNvSpPr/>
          <p:nvPr/>
        </p:nvSpPr>
        <p:spPr>
          <a:xfrm>
            <a:off x="4699563" y="4661262"/>
            <a:ext cx="1900892" cy="13427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660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CF86-7CE7-9723-0BFD-BC91B916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89822"/>
            <a:ext cx="10515600" cy="1031056"/>
          </a:xfrm>
        </p:spPr>
        <p:txBody>
          <a:bodyPr/>
          <a:lstStyle/>
          <a:p>
            <a:r>
              <a:rPr lang="en-US" dirty="0"/>
              <a:t>Start an SSH session with the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53568-83BE-4A2C-EE2F-BAFA31D2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74" y="1374541"/>
            <a:ext cx="7369368" cy="46998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2F7AD3-F141-F143-94D9-09D37FBF7ECF}"/>
              </a:ext>
            </a:extLst>
          </p:cNvPr>
          <p:cNvSpPr txBox="1">
            <a:spLocks/>
          </p:cNvSpPr>
          <p:nvPr/>
        </p:nvSpPr>
        <p:spPr>
          <a:xfrm>
            <a:off x="225960" y="1589241"/>
            <a:ext cx="4641007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/>
              <a:t>Open a new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Type command</a:t>
            </a:r>
            <a:r>
              <a:rPr lang="en-US" sz="1600" i="1" dirty="0">
                <a:solidFill>
                  <a:schemeClr val="accent1"/>
                </a:solidFill>
              </a:rPr>
              <a:t>:  </a:t>
            </a:r>
            <a:r>
              <a:rPr lang="en-US" sz="1600" i="1" dirty="0" err="1">
                <a:solidFill>
                  <a:schemeClr val="accent1"/>
                </a:solidFill>
                <a:hlinkClick r:id="rId3"/>
              </a:rPr>
              <a:t>pi@teamnamepi.local</a:t>
            </a:r>
            <a:endParaRPr lang="en-US" sz="1600" i="1" dirty="0">
              <a:solidFill>
                <a:schemeClr val="accent1"/>
              </a:solidFill>
            </a:endParaRPr>
          </a:p>
          <a:p>
            <a:endParaRPr lang="en-US" sz="1600" i="1" dirty="0">
              <a:solidFill>
                <a:schemeClr val="accent1"/>
              </a:solidFill>
            </a:endParaRPr>
          </a:p>
          <a:p>
            <a:r>
              <a:rPr lang="en-US" sz="1600" i="1" dirty="0"/>
              <a:t>Replace </a:t>
            </a:r>
            <a:r>
              <a:rPr lang="en-US" sz="1600" i="1" dirty="0">
                <a:hlinkClick r:id="rId3"/>
              </a:rPr>
              <a:t>“</a:t>
            </a:r>
            <a:r>
              <a:rPr lang="en-US" sz="1600" i="1" dirty="0">
                <a:solidFill>
                  <a:schemeClr val="accent1"/>
                </a:solidFill>
                <a:hlinkClick r:id="rId3"/>
              </a:rPr>
              <a:t>teamname</a:t>
            </a:r>
            <a:r>
              <a:rPr lang="en-US" sz="1600" i="1" dirty="0">
                <a:solidFill>
                  <a:schemeClr val="accent1"/>
                </a:solidFill>
              </a:rPr>
              <a:t>” with name </a:t>
            </a:r>
            <a:r>
              <a:rPr lang="en-US" sz="1600" dirty="0"/>
              <a:t>of your Team</a:t>
            </a:r>
          </a:p>
          <a:p>
            <a:endParaRPr lang="en-US" sz="1600" i="1" dirty="0">
              <a:solidFill>
                <a:schemeClr val="accent1"/>
              </a:solidFill>
            </a:endParaRPr>
          </a:p>
          <a:p>
            <a:r>
              <a:rPr lang="en-US" sz="1600" dirty="0"/>
              <a:t>Example: Team “Viper”  </a:t>
            </a:r>
          </a:p>
          <a:p>
            <a:r>
              <a:rPr lang="en-US" sz="1600" i="1" dirty="0">
                <a:solidFill>
                  <a:srgbClr val="C00000"/>
                </a:solidFill>
              </a:rPr>
              <a:t>ssh </a:t>
            </a:r>
            <a:r>
              <a:rPr lang="en-US" sz="1600" i="1" dirty="0" err="1">
                <a:solidFill>
                  <a:srgbClr val="C00000"/>
                </a:solidFill>
              </a:rPr>
              <a:t>pi@viperpi.local</a:t>
            </a:r>
            <a:r>
              <a:rPr lang="en-US" sz="1600" i="1" dirty="0">
                <a:solidFill>
                  <a:srgbClr val="C00000"/>
                </a:solidFill>
              </a:rPr>
              <a:t>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055A1F-4F55-BC24-3986-6827574127E6}"/>
              </a:ext>
            </a:extLst>
          </p:cNvPr>
          <p:cNvCxnSpPr/>
          <p:nvPr/>
        </p:nvCxnSpPr>
        <p:spPr>
          <a:xfrm flipV="1">
            <a:off x="2734887" y="1936865"/>
            <a:ext cx="3025833" cy="565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B91ED-7DB6-A19C-7A30-61C47CE26C64}"/>
              </a:ext>
            </a:extLst>
          </p:cNvPr>
          <p:cNvCxnSpPr>
            <a:cxnSpLocks/>
          </p:cNvCxnSpPr>
          <p:nvPr/>
        </p:nvCxnSpPr>
        <p:spPr>
          <a:xfrm flipV="1">
            <a:off x="2959510" y="2620297"/>
            <a:ext cx="6803922" cy="1366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2D2A5E-9726-0147-46AE-EA75DB2B65C4}"/>
              </a:ext>
            </a:extLst>
          </p:cNvPr>
          <p:cNvSpPr txBox="1"/>
          <p:nvPr/>
        </p:nvSpPr>
        <p:spPr>
          <a:xfrm>
            <a:off x="225960" y="3866053"/>
            <a:ext cx="310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</a:t>
            </a:r>
            <a:r>
              <a:rPr lang="en-US" i="1" dirty="0">
                <a:solidFill>
                  <a:schemeClr val="accent1"/>
                </a:solidFill>
              </a:rPr>
              <a:t>yes</a:t>
            </a:r>
            <a:endParaRPr lang="en-US" sz="1800" i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3D0EF-CCFF-3329-4D04-D1A81DAAA8C9}"/>
              </a:ext>
            </a:extLst>
          </p:cNvPr>
          <p:cNvSpPr txBox="1"/>
          <p:nvPr/>
        </p:nvSpPr>
        <p:spPr>
          <a:xfrm>
            <a:off x="179439" y="5612696"/>
            <a:ext cx="3107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Congratulations. You have a new (remote) connection the Raspberry Pi</a:t>
            </a:r>
            <a:endParaRPr lang="en-US" sz="1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8659AF-B6B3-F148-A8C1-36F83FE1021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286614" y="5791200"/>
            <a:ext cx="1934315" cy="2831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02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0A6E-D281-6080-D530-BD8821C6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A740-B579-7573-991B-BEEC2086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Raspberry Pi configuration tool to configure the services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18496F-5998-3683-9C46-987C03787127}"/>
              </a:ext>
            </a:extLst>
          </p:cNvPr>
          <p:cNvSpPr txBox="1">
            <a:spLocks/>
          </p:cNvSpPr>
          <p:nvPr/>
        </p:nvSpPr>
        <p:spPr>
          <a:xfrm>
            <a:off x="5546175" y="680012"/>
            <a:ext cx="3579124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/>
              <a:t>Type command: 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sudo </a:t>
            </a:r>
            <a:r>
              <a:rPr lang="en-US" sz="18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raspi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1F33-38ED-7D25-F9B8-495CB7F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6" y="1273847"/>
            <a:ext cx="4225978" cy="23780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9E755D-6CCF-5FB6-353F-D3479F805E5B}"/>
              </a:ext>
            </a:extLst>
          </p:cNvPr>
          <p:cNvCxnSpPr>
            <a:cxnSpLocks/>
          </p:cNvCxnSpPr>
          <p:nvPr/>
        </p:nvCxnSpPr>
        <p:spPr>
          <a:xfrm flipH="1">
            <a:off x="3982065" y="1356980"/>
            <a:ext cx="3524328" cy="422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70442-02C0-E313-415B-83A70852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2437854"/>
            <a:ext cx="6815121" cy="41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780F-FB32-7F77-8E7F-CD20CF08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3" y="142703"/>
            <a:ext cx="10515600" cy="1004288"/>
          </a:xfrm>
        </p:spPr>
        <p:txBody>
          <a:bodyPr/>
          <a:lstStyle/>
          <a:p>
            <a:r>
              <a:rPr lang="en-US" dirty="0"/>
              <a:t>Goals  for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C654-E9BE-62F4-D9D0-109649C7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568"/>
            <a:ext cx="10515600" cy="5226307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Learn about single board computers (SBC)   -namely, the Raspberry Pi board</a:t>
            </a:r>
          </a:p>
          <a:p>
            <a:pPr lvl="1"/>
            <a:r>
              <a:rPr lang="en-US" dirty="0"/>
              <a:t>Background</a:t>
            </a:r>
          </a:p>
          <a:p>
            <a:pPr lvl="2"/>
            <a:r>
              <a:rPr lang="en-US" dirty="0"/>
              <a:t>What can they do?  </a:t>
            </a:r>
          </a:p>
          <a:p>
            <a:pPr lvl="2"/>
            <a:r>
              <a:rPr lang="en-US" dirty="0"/>
              <a:t>How are they used? </a:t>
            </a:r>
          </a:p>
          <a:p>
            <a:pPr lvl="2"/>
            <a:r>
              <a:rPr lang="en-US" dirty="0"/>
              <a:t> How much do they typically cost $ ?</a:t>
            </a:r>
          </a:p>
          <a:p>
            <a:pPr lvl="3"/>
            <a:r>
              <a:rPr lang="en-US" dirty="0"/>
              <a:t>Arduino versus Raspberry P</a:t>
            </a:r>
          </a:p>
          <a:p>
            <a:pPr lvl="2"/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Learn about enabling the technologies… </a:t>
            </a:r>
          </a:p>
          <a:p>
            <a:pPr lvl="2"/>
            <a:r>
              <a:rPr lang="en-US" dirty="0"/>
              <a:t>Linux operating system,</a:t>
            </a:r>
          </a:p>
          <a:p>
            <a:pPr lvl="2"/>
            <a:r>
              <a:rPr lang="en-US" dirty="0"/>
              <a:t> IoT (Internet-of-things)</a:t>
            </a:r>
          </a:p>
          <a:p>
            <a:pPr lvl="2"/>
            <a:r>
              <a:rPr lang="en-US" dirty="0"/>
              <a:t>Introduction to computer programming…</a:t>
            </a:r>
          </a:p>
          <a:p>
            <a:pPr lvl="3"/>
            <a:r>
              <a:rPr lang="en-US" dirty="0"/>
              <a:t>Making hardware and software talk: </a:t>
            </a:r>
          </a:p>
          <a:p>
            <a:pPr lvl="4"/>
            <a:r>
              <a:rPr lang="en-US" dirty="0"/>
              <a:t>Network protocols: MQTT and HTTP (Web sockets)</a:t>
            </a:r>
          </a:p>
          <a:p>
            <a:pPr lvl="1"/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Develop Hands on project:  You will use the Raspberry Pi 3 to construct a custom IoT Device:   Build Smart” (IoT) light bulb from scratch</a:t>
            </a:r>
          </a:p>
          <a:p>
            <a:pPr lvl="2"/>
            <a:r>
              <a:rPr lang="en-US" dirty="0"/>
              <a:t>Ingredients?	</a:t>
            </a:r>
          </a:p>
          <a:p>
            <a:pPr lvl="3"/>
            <a:r>
              <a:rPr lang="en-US" dirty="0"/>
              <a:t>A Raspberry PI 3B, electronic components, and an ordinary desktop</a:t>
            </a:r>
          </a:p>
          <a:p>
            <a:pPr lvl="4"/>
            <a:r>
              <a:rPr lang="en-US" dirty="0"/>
              <a:t>You build the software to make it work!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34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E21C6-C808-6DDA-4FE1-3298FA40B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584F-127B-B513-8F50-F3F945A6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/>
          </a:bodyPr>
          <a:lstStyle/>
          <a:p>
            <a:r>
              <a:rPr lang="en-US" dirty="0"/>
              <a:t>Select Configure the Interfaces: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8C34A-7259-13F1-1838-DBD141DC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11" y="1451277"/>
            <a:ext cx="6883121" cy="46838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417F26-0E6B-BF5F-565D-CA31B1F15254}"/>
              </a:ext>
            </a:extLst>
          </p:cNvPr>
          <p:cNvCxnSpPr>
            <a:cxnSpLocks/>
          </p:cNvCxnSpPr>
          <p:nvPr/>
        </p:nvCxnSpPr>
        <p:spPr>
          <a:xfrm>
            <a:off x="2662813" y="3757353"/>
            <a:ext cx="2937037" cy="1227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E9E03-3399-7DD9-2693-F1795850C365}"/>
              </a:ext>
            </a:extLst>
          </p:cNvPr>
          <p:cNvCxnSpPr>
            <a:cxnSpLocks/>
          </p:cNvCxnSpPr>
          <p:nvPr/>
        </p:nvCxnSpPr>
        <p:spPr>
          <a:xfrm flipV="1">
            <a:off x="2662813" y="3064796"/>
            <a:ext cx="1978013" cy="6925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6FFFF8-F58F-86C1-E82F-BA00D4552EFB}"/>
              </a:ext>
            </a:extLst>
          </p:cNvPr>
          <p:cNvSpPr txBox="1"/>
          <p:nvPr/>
        </p:nvSpPr>
        <p:spPr>
          <a:xfrm>
            <a:off x="475755" y="3572687"/>
            <a:ext cx="232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 menu item 3:</a:t>
            </a:r>
          </a:p>
        </p:txBody>
      </p:sp>
    </p:spTree>
    <p:extLst>
      <p:ext uri="{BB962C8B-B14F-4D97-AF65-F5344CB8AC3E}">
        <p14:creationId xmlns:p14="http://schemas.microsoft.com/office/powerpoint/2010/main" val="100507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BC6F-31C6-A183-7557-F65A35AC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63335"/>
            <a:ext cx="10515600" cy="1325563"/>
          </a:xfrm>
        </p:spPr>
        <p:txBody>
          <a:bodyPr/>
          <a:lstStyle/>
          <a:p>
            <a:r>
              <a:rPr lang="en-US" dirty="0"/>
              <a:t>Enable SSH, VNC, and I2C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18B37-5398-2D09-AC66-6FCAA317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4" y="1559223"/>
            <a:ext cx="5343105" cy="409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0BC27-E226-1BA3-44FB-26D27DBC20A2}"/>
              </a:ext>
            </a:extLst>
          </p:cNvPr>
          <p:cNvSpPr txBox="1"/>
          <p:nvPr/>
        </p:nvSpPr>
        <p:spPr>
          <a:xfrm>
            <a:off x="324464" y="1877962"/>
            <a:ext cx="3087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is already enabled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Enable both VNC and I2C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i="1" dirty="0"/>
              <a:t>I2C</a:t>
            </a:r>
            <a:r>
              <a:rPr lang="en-US" i="1" dirty="0"/>
              <a:t> (Inter-Integrated Circuit) is widely used a serial bus protocol for establish serial communication integrated circuits (ICs)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Select Finish to exit	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9C3286-07F9-8D87-9C5D-CC89DE646B90}"/>
              </a:ext>
            </a:extLst>
          </p:cNvPr>
          <p:cNvCxnSpPr>
            <a:cxnSpLocks/>
          </p:cNvCxnSpPr>
          <p:nvPr/>
        </p:nvCxnSpPr>
        <p:spPr>
          <a:xfrm>
            <a:off x="1971368" y="2801292"/>
            <a:ext cx="2149610" cy="405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D66CF9-91EF-82CE-C3A1-C891A23ED8A1}"/>
              </a:ext>
            </a:extLst>
          </p:cNvPr>
          <p:cNvCxnSpPr>
            <a:cxnSpLocks/>
          </p:cNvCxnSpPr>
          <p:nvPr/>
        </p:nvCxnSpPr>
        <p:spPr>
          <a:xfrm>
            <a:off x="1971368" y="2789269"/>
            <a:ext cx="2149610" cy="83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6FFBB1-4839-5FB7-BBD9-8D1B74E0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52" y="3751136"/>
            <a:ext cx="4681931" cy="31068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2F72B-5D16-2967-B080-5A33F5C7A1AA}"/>
              </a:ext>
            </a:extLst>
          </p:cNvPr>
          <p:cNvCxnSpPr>
            <a:cxnSpLocks/>
          </p:cNvCxnSpPr>
          <p:nvPr/>
        </p:nvCxnSpPr>
        <p:spPr>
          <a:xfrm>
            <a:off x="2801389" y="5860473"/>
            <a:ext cx="7405292" cy="5959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8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A80D-61D6-7F75-0A12-9E3780DE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6" y="138839"/>
            <a:ext cx="10515600" cy="814521"/>
          </a:xfrm>
        </p:spPr>
        <p:txBody>
          <a:bodyPr>
            <a:normAutofit/>
          </a:bodyPr>
          <a:lstStyle/>
          <a:p>
            <a:r>
              <a:rPr lang="en-US" dirty="0"/>
              <a:t>Setup VNC viewer laptop PC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15FE-9EE1-B9A4-A9BF-255E63F0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31" y="869344"/>
            <a:ext cx="10515600" cy="4351338"/>
          </a:xfrm>
        </p:spPr>
        <p:txBody>
          <a:bodyPr/>
          <a:lstStyle/>
          <a:p>
            <a:r>
              <a:rPr lang="en-US" dirty="0"/>
              <a:t>VNC stands for Virtual Network Computing. It is a cross-platform screen sharing system that was created to </a:t>
            </a:r>
            <a:r>
              <a:rPr lang="en-US" b="1" dirty="0"/>
              <a:t>remotely control/view another computer</a:t>
            </a:r>
          </a:p>
          <a:p>
            <a:pPr lvl="1"/>
            <a:r>
              <a:rPr lang="en-US" dirty="0"/>
              <a:t>Download the VNC viewer  application to Windows (host) computer: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https://www.realvnc.com/en/connect/download/viewer/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083D-8CDD-2D8C-24CB-28F61BD7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5" y="2831537"/>
            <a:ext cx="4874397" cy="36036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A0ABCD-540A-B206-661A-76B1C8468297}"/>
              </a:ext>
            </a:extLst>
          </p:cNvPr>
          <p:cNvSpPr/>
          <p:nvPr/>
        </p:nvSpPr>
        <p:spPr>
          <a:xfrm>
            <a:off x="4774424" y="5137392"/>
            <a:ext cx="544452" cy="48163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5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B04E-5199-D8FE-2B6E-38A9E7B5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50" y="132369"/>
            <a:ext cx="10515600" cy="964912"/>
          </a:xfrm>
        </p:spPr>
        <p:txBody>
          <a:bodyPr/>
          <a:lstStyle/>
          <a:p>
            <a:r>
              <a:rPr lang="en-US" dirty="0"/>
              <a:t>Establish a VNC session with Raspberry PI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50A9C-B8BE-9B8B-7669-6EED002E513F}"/>
              </a:ext>
            </a:extLst>
          </p:cNvPr>
          <p:cNvSpPr txBox="1"/>
          <p:nvPr/>
        </p:nvSpPr>
        <p:spPr>
          <a:xfrm>
            <a:off x="347749" y="1554480"/>
            <a:ext cx="4698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 Real VNC viewer and enter the Raspberry Pi host name in the connect box.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 the </a:t>
            </a:r>
            <a:r>
              <a:rPr lang="en-US" dirty="0">
                <a:solidFill>
                  <a:schemeClr val="accent1"/>
                </a:solidFill>
              </a:rPr>
              <a:t>host have given should be the team's name followed by the keyword  word “pi”.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For example, </a:t>
            </a:r>
            <a:r>
              <a:rPr lang="en-US" i="1" dirty="0">
                <a:solidFill>
                  <a:schemeClr val="accent1"/>
                </a:solidFill>
              </a:rPr>
              <a:t>for Team “Viper”, the raspberry pi host name should be “</a:t>
            </a:r>
            <a:r>
              <a:rPr lang="en-US" i="1" dirty="0" err="1">
                <a:solidFill>
                  <a:schemeClr val="accent1"/>
                </a:solidFill>
              </a:rPr>
              <a:t>viperpi.local</a:t>
            </a:r>
            <a:r>
              <a:rPr lang="en-US" dirty="0"/>
              <a:t>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Enter the hostname for your team’s pi  in the Real VNC viewer connect box as shown and press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Supply the username “pi”, and the password your team specified.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636D0-2F74-B5FB-EF96-8E688EEC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4" y="1258528"/>
            <a:ext cx="6929866" cy="53389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F09E55-BDEE-B183-6CB5-6CC20A9B4D22}"/>
              </a:ext>
            </a:extLst>
          </p:cNvPr>
          <p:cNvCxnSpPr>
            <a:cxnSpLocks/>
          </p:cNvCxnSpPr>
          <p:nvPr/>
        </p:nvCxnSpPr>
        <p:spPr>
          <a:xfrm flipV="1">
            <a:off x="4139381" y="1953750"/>
            <a:ext cx="2163097" cy="197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C7A22F-C219-AFB3-1F73-450F423B0764}"/>
              </a:ext>
            </a:extLst>
          </p:cNvPr>
          <p:cNvCxnSpPr>
            <a:cxnSpLocks/>
          </p:cNvCxnSpPr>
          <p:nvPr/>
        </p:nvCxnSpPr>
        <p:spPr>
          <a:xfrm flipV="1">
            <a:off x="4060723" y="4768645"/>
            <a:ext cx="1891544" cy="344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76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B26B-5B4A-2240-DD29-51D0F251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54" y="573578"/>
            <a:ext cx="5175010" cy="265175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 established VNC session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Remote desktop experience, without the need for a physical monitor and peripherals 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24D99-9ADC-00FF-F3EA-0C617D4B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92" y="331838"/>
            <a:ext cx="6567231" cy="61943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52EC8E7-E75E-B8B9-95E1-001883D018F2}"/>
              </a:ext>
            </a:extLst>
          </p:cNvPr>
          <p:cNvSpPr/>
          <p:nvPr/>
        </p:nvSpPr>
        <p:spPr>
          <a:xfrm>
            <a:off x="2834159" y="2429687"/>
            <a:ext cx="1895302" cy="814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9495F-C26C-5F37-D1EA-A18C3F88E339}"/>
              </a:ext>
            </a:extLst>
          </p:cNvPr>
          <p:cNvSpPr txBox="1"/>
          <p:nvPr/>
        </p:nvSpPr>
        <p:spPr>
          <a:xfrm>
            <a:off x="1340214" y="3622850"/>
            <a:ext cx="292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 / Recap ?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BFB3F166-AEE9-4A55-6822-32C2573D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1" y="4333848"/>
            <a:ext cx="4379400" cy="1957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B1AB5-CB7B-8A11-F274-BDB39E23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97" y="4792565"/>
            <a:ext cx="778934" cy="58465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CA18217-A6BF-1DD9-FCD5-21B84FC65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71" y="4957701"/>
            <a:ext cx="736224" cy="512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D6C659-F73F-AE0E-6A37-EFCC43F8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99" y="5054879"/>
            <a:ext cx="343331" cy="257698"/>
          </a:xfrm>
          <a:prstGeom prst="rect">
            <a:avLst/>
          </a:prstGeom>
        </p:spPr>
      </p:pic>
      <p:pic>
        <p:nvPicPr>
          <p:cNvPr id="17" name="Picture 16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B89A2358-25C2-BA3F-F413-1AF7C91FB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1" y="5770391"/>
            <a:ext cx="1459148" cy="89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BB7AF2-6C17-13F9-07BC-2410F9846119}"/>
              </a:ext>
            </a:extLst>
          </p:cNvPr>
          <p:cNvSpPr txBox="1"/>
          <p:nvPr/>
        </p:nvSpPr>
        <p:spPr>
          <a:xfrm>
            <a:off x="925308" y="6610620"/>
            <a:ext cx="39247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http://web.mit.edu/cdsdev/src/howitworks.html</a:t>
            </a:r>
          </a:p>
        </p:txBody>
      </p:sp>
    </p:spTree>
    <p:extLst>
      <p:ext uri="{BB962C8B-B14F-4D97-AF65-F5344CB8AC3E}">
        <p14:creationId xmlns:p14="http://schemas.microsoft.com/office/powerpoint/2010/main" val="2053207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53A5-38C5-FF73-F7F6-651F90A4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" y="0"/>
            <a:ext cx="11781183" cy="1205257"/>
          </a:xfrm>
        </p:spPr>
        <p:txBody>
          <a:bodyPr>
            <a:noAutofit/>
          </a:bodyPr>
          <a:lstStyle/>
          <a:p>
            <a:r>
              <a:rPr lang="en-US" sz="3200" dirty="0"/>
              <a:t>MQTT enables communication between the web (user) interface and the Raspberry PI device (the electronic circuit)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D409-3801-F915-CD93-138870B76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92" y="1326615"/>
            <a:ext cx="7229689" cy="5011839"/>
          </a:xfrm>
        </p:spPr>
        <p:txBody>
          <a:bodyPr>
            <a:normAutofit/>
          </a:bodyPr>
          <a:lstStyle/>
          <a:p>
            <a:r>
              <a:rPr lang="en-US" sz="2200" dirty="0"/>
              <a:t>MQTT stands for </a:t>
            </a:r>
            <a:r>
              <a:rPr lang="en-US" sz="2200" b="1" dirty="0"/>
              <a:t>M</a:t>
            </a:r>
            <a:r>
              <a:rPr lang="en-US" sz="2200" dirty="0"/>
              <a:t>essage</a:t>
            </a:r>
            <a:r>
              <a:rPr lang="en-US" sz="2200" b="1" dirty="0"/>
              <a:t> Q</a:t>
            </a:r>
            <a:r>
              <a:rPr lang="en-US" sz="2200" dirty="0"/>
              <a:t>ueuing</a:t>
            </a:r>
            <a:r>
              <a:rPr lang="en-US" sz="2200" b="1" dirty="0"/>
              <a:t> T</a:t>
            </a:r>
            <a:r>
              <a:rPr lang="en-US" sz="2200" dirty="0"/>
              <a:t>elemetry </a:t>
            </a:r>
            <a:r>
              <a:rPr lang="en-US" sz="2200" b="1" dirty="0"/>
              <a:t>T</a:t>
            </a:r>
            <a:r>
              <a:rPr lang="en-US" sz="2200" dirty="0"/>
              <a:t>ransport)  -is a simple messaging protocol, designed for constrained devices with low bandwidth. – [1]</a:t>
            </a:r>
          </a:p>
          <a:p>
            <a:pPr lvl="2"/>
            <a:r>
              <a:rPr lang="en-US" sz="1500" dirty="0"/>
              <a:t>perfect for exchanging data between IoT devices.</a:t>
            </a:r>
          </a:p>
          <a:p>
            <a:pPr lvl="1"/>
            <a:r>
              <a:rPr lang="en-US" sz="1900" dirty="0">
                <a:hlinkClick r:id="rId2"/>
              </a:rPr>
              <a:t>https://mqtt.org/</a:t>
            </a:r>
            <a:r>
              <a:rPr lang="en-US" sz="1900" dirty="0"/>
              <a:t> </a:t>
            </a:r>
          </a:p>
          <a:p>
            <a:pPr lvl="1"/>
            <a:r>
              <a:rPr lang="en-US" sz="1900" dirty="0">
                <a:hlinkClick r:id="rId3"/>
              </a:rPr>
              <a:t>https://learn.sparkfun.com/tutorials/introduction-to-mqtt/all</a:t>
            </a:r>
            <a:r>
              <a:rPr lang="en-US" sz="1900" dirty="0"/>
              <a:t> </a:t>
            </a:r>
          </a:p>
          <a:p>
            <a:pPr lvl="1"/>
            <a:r>
              <a:rPr lang="en-US" sz="1900" dirty="0">
                <a:hlinkClick r:id="rId4"/>
              </a:rPr>
              <a:t>https://www.geeksforgeeks.org/introduction-of-message-queue-telemetry-transport-protocol-mqtt/</a:t>
            </a:r>
            <a:r>
              <a:rPr lang="en-US" sz="1900" dirty="0"/>
              <a:t>  - [1]</a:t>
            </a:r>
          </a:p>
          <a:p>
            <a:pPr lvl="1"/>
            <a:r>
              <a:rPr lang="en-US" sz="1900" dirty="0">
                <a:hlinkClick r:id="rId5"/>
              </a:rPr>
              <a:t>https://www.geeksforgeeks.org/fundamental-features-of-mqtt/</a:t>
            </a:r>
            <a:r>
              <a:rPr lang="en-US" sz="1900" dirty="0"/>
              <a:t> </a:t>
            </a:r>
          </a:p>
          <a:p>
            <a:pPr lvl="1"/>
            <a:r>
              <a:rPr lang="en-US" sz="1900" dirty="0">
                <a:hlinkClick r:id="rId6"/>
              </a:rPr>
              <a:t>https://randomnerdtutorials.com/how-to-install-mosquitto-broker-on-raspberry-pi/</a:t>
            </a:r>
            <a:r>
              <a:rPr lang="en-US" sz="1900" dirty="0"/>
              <a:t> </a:t>
            </a:r>
          </a:p>
          <a:p>
            <a:pPr lvl="1"/>
            <a:r>
              <a:rPr lang="en-US" sz="1900" dirty="0"/>
              <a:t>MQTT over web sockets (JavaScript) tutorial</a:t>
            </a:r>
          </a:p>
          <a:p>
            <a:pPr lvl="2"/>
            <a:r>
              <a:rPr lang="en-US" sz="1900" dirty="0">
                <a:hlinkClick r:id="rId7"/>
              </a:rPr>
              <a:t>http://www.steves-internet-guide.com/using-javascript-mqtt-client-websockets/</a:t>
            </a:r>
            <a:r>
              <a:rPr lang="en-US" sz="1900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black background with white circles and green text&#10;&#10;Description automatically generated">
            <a:extLst>
              <a:ext uri="{FF2B5EF4-FFF2-40B4-BE49-F238E27FC236}">
                <a16:creationId xmlns:a16="http://schemas.microsoft.com/office/drawing/2014/main" id="{A7C83BB9-CBCB-25BA-F0EB-111F8CEB3C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1" y="1686234"/>
            <a:ext cx="4483244" cy="3821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8C1A48-769C-E15D-D773-BDFD23EF001C}"/>
              </a:ext>
            </a:extLst>
          </p:cNvPr>
          <p:cNvSpPr txBox="1"/>
          <p:nvPr/>
        </p:nvSpPr>
        <p:spPr>
          <a:xfrm>
            <a:off x="7936172" y="5526948"/>
            <a:ext cx="4050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https://www.geeksforgeeks.org/introduction-of-message-queue-telemetry-transport-protocol-mqtt/</a:t>
            </a:r>
            <a:r>
              <a:rPr lang="en-US" sz="1200" dirty="0"/>
              <a:t> - [1]</a:t>
            </a:r>
          </a:p>
        </p:txBody>
      </p:sp>
    </p:spTree>
    <p:extLst>
      <p:ext uri="{BB962C8B-B14F-4D97-AF65-F5344CB8AC3E}">
        <p14:creationId xmlns:p14="http://schemas.microsoft.com/office/powerpoint/2010/main" val="1470721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IoT “Smart” Light Bulb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4855348" y="903905"/>
            <a:ext cx="28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over Websockets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2917595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F3B2-375D-3B4D-52C7-1D20B5B6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33904"/>
            <a:ext cx="11784495" cy="6685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 Mosquitto MQTT Broker on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4CB2-BBAA-C8BC-2B8A-C464C060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02448"/>
            <a:ext cx="10515600" cy="5909087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Start an SSH session with the Raspberry Pi: </a:t>
            </a:r>
          </a:p>
          <a:p>
            <a:pPr lvl="1"/>
            <a:r>
              <a:rPr lang="en-US" sz="3600" dirty="0"/>
              <a:t>Open a command terminal </a:t>
            </a:r>
          </a:p>
          <a:p>
            <a:pPr lvl="2"/>
            <a:r>
              <a:rPr lang="en-US" sz="3600" dirty="0"/>
              <a:t>Enter command:  </a:t>
            </a:r>
            <a:r>
              <a:rPr lang="en-US" sz="36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3600" dirty="0"/>
              <a:t>-  replace {teamname} with corresponding team name: example Team: “Viper”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2"/>
            <a:r>
              <a:rPr lang="en-US" sz="3600" dirty="0"/>
              <a:t>From the ssh session, enter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apt install -y mosquitto mosquitto-clients</a:t>
            </a:r>
          </a:p>
          <a:p>
            <a:pPr marL="0" indent="0">
              <a:buNone/>
            </a:pPr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r>
              <a:rPr lang="en-US" sz="3600" dirty="0"/>
              <a:t>To make Mosquitto auto start when the Raspberry Pi boots, you need to run the following command (this means that the Mosquitto broker will automatically start when the Raspberry Pi starts):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systemctl enable mosquitto.service</a:t>
            </a:r>
          </a:p>
          <a:p>
            <a:pPr marL="1371600" lvl="3" indent="0">
              <a:buNone/>
            </a:pPr>
            <a:endParaRPr lang="en-US" sz="3600" i="1" dirty="0">
              <a:solidFill>
                <a:schemeClr val="accent1"/>
              </a:solidFill>
            </a:endParaRPr>
          </a:p>
          <a:p>
            <a:pPr lvl="2"/>
            <a:r>
              <a:rPr lang="en-US" sz="3600" dirty="0"/>
              <a:t>Test the installation by running the following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mosquitto -v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Source: </a:t>
            </a:r>
            <a:r>
              <a:rPr lang="en-US" sz="3200" dirty="0">
                <a:hlinkClick r:id="rId3"/>
              </a:rPr>
              <a:t>https://randomnerdtutorials.com/how-to-install-mosquitto-broker-on-raspberry-pi/</a:t>
            </a:r>
            <a:r>
              <a:rPr lang="en-US" sz="3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C63A8-AAC6-1A3D-AB51-298E37C5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75" y="2713382"/>
            <a:ext cx="7226990" cy="8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3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01FD-413A-0A1A-EF89-BC3A4FE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1106150" cy="895350"/>
          </a:xfrm>
        </p:spPr>
        <p:txBody>
          <a:bodyPr>
            <a:normAutofit/>
          </a:bodyPr>
          <a:lstStyle/>
          <a:p>
            <a:r>
              <a:rPr lang="en-US" dirty="0"/>
              <a:t>MQTT Broker configuration:   Websockets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2641-F798-3DA8-1CFF-B64D3584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78" y="1420247"/>
            <a:ext cx="6337852" cy="5275828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Configure the MQTT Broker to use Web sockets  </a:t>
            </a:r>
          </a:p>
          <a:p>
            <a:pPr lvl="1"/>
            <a:r>
              <a:rPr lang="en-US" sz="1900" dirty="0">
                <a:hlinkClick r:id="rId2"/>
              </a:rPr>
              <a:t>https://randomnerdtutorials.com/how-to-install-mosquitto-broker-on-raspberry-pi/</a:t>
            </a:r>
            <a:endParaRPr lang="en-US" sz="1900" dirty="0"/>
          </a:p>
          <a:p>
            <a:pPr lvl="1"/>
            <a:endParaRPr lang="en-US" sz="1900" dirty="0"/>
          </a:p>
          <a:p>
            <a:pPr lvl="1"/>
            <a:r>
              <a:rPr lang="en-US" sz="1900" dirty="0">
                <a:hlinkClick r:id="rId3"/>
              </a:rPr>
              <a:t>http://www.steves-internet-guide.com/mqtt-websockets/</a:t>
            </a:r>
            <a:r>
              <a:rPr lang="en-US" sz="1900" dirty="0"/>
              <a:t> </a:t>
            </a:r>
          </a:p>
          <a:p>
            <a:pPr lvl="1"/>
            <a:endParaRPr lang="en-US" sz="1900" dirty="0"/>
          </a:p>
          <a:p>
            <a:r>
              <a:rPr lang="en-US" sz="1900" dirty="0"/>
              <a:t>Start (or use existing) SSH session with the Pi</a:t>
            </a:r>
          </a:p>
          <a:p>
            <a:pPr lvl="1"/>
            <a:r>
              <a:rPr lang="en-US" sz="1500" dirty="0"/>
              <a:t>Use </a:t>
            </a:r>
            <a:r>
              <a:rPr lang="en-US" sz="1500" i="1" dirty="0"/>
              <a:t>nano </a:t>
            </a:r>
            <a:r>
              <a:rPr lang="en-US" sz="1500" dirty="0"/>
              <a:t>or </a:t>
            </a:r>
            <a:r>
              <a:rPr lang="en-US" sz="1500" i="1" dirty="0"/>
              <a:t>vi</a:t>
            </a:r>
            <a:r>
              <a:rPr lang="en-US" sz="1500" dirty="0"/>
              <a:t> to open the configuration file:  </a:t>
            </a:r>
            <a:r>
              <a:rPr lang="en-US" sz="1800" i="1" dirty="0">
                <a:solidFill>
                  <a:schemeClr val="accent1"/>
                </a:solidFill>
              </a:rPr>
              <a:t>sudo nano /etc/mosquitto/mosquitto.conf</a:t>
            </a:r>
          </a:p>
          <a:p>
            <a:pPr marL="457200" lvl="1" indent="0">
              <a:buNone/>
            </a:pPr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Append the highlighted configuration and save</a:t>
            </a:r>
          </a:p>
          <a:p>
            <a:endParaRPr lang="en-US" sz="1900" dirty="0"/>
          </a:p>
          <a:p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Restart the service: </a:t>
            </a:r>
            <a:r>
              <a:rPr kumimoji="0" lang="en-US" altLang="en-US" sz="1900" b="0" i="1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sudo systemctl restart mosquitto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34DA09A-E4A2-4049-DF42-C1D9BA91E9F9}"/>
              </a:ext>
            </a:extLst>
          </p:cNvPr>
          <p:cNvSpPr/>
          <p:nvPr/>
        </p:nvSpPr>
        <p:spPr>
          <a:xfrm rot="20705126">
            <a:off x="4682776" y="4630529"/>
            <a:ext cx="2045397" cy="284235"/>
          </a:xfrm>
          <a:prstGeom prst="rightArrow">
            <a:avLst>
              <a:gd name="adj1" fmla="val 55355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D8675-41A5-73A6-AF12-FAFF7C8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60" y="1285576"/>
            <a:ext cx="5230239" cy="4286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29877-04A3-71DC-5CC5-CF0D0DBE41D7}"/>
              </a:ext>
            </a:extLst>
          </p:cNvPr>
          <p:cNvSpPr txBox="1"/>
          <p:nvPr/>
        </p:nvSpPr>
        <p:spPr>
          <a:xfrm>
            <a:off x="2328862" y="4305420"/>
            <a:ext cx="376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listener 1883</a:t>
            </a:r>
          </a:p>
          <a:p>
            <a:r>
              <a:rPr lang="en-US" i="1" dirty="0">
                <a:solidFill>
                  <a:srgbClr val="C00000"/>
                </a:solidFill>
              </a:rPr>
              <a:t>listener 9001</a:t>
            </a:r>
          </a:p>
          <a:p>
            <a:r>
              <a:rPr lang="en-US" i="1" dirty="0">
                <a:solidFill>
                  <a:srgbClr val="C00000"/>
                </a:solidFill>
              </a:rPr>
              <a:t>protocol </a:t>
            </a:r>
            <a:r>
              <a:rPr lang="en-US" i="1" dirty="0" err="1">
                <a:solidFill>
                  <a:srgbClr val="C00000"/>
                </a:solidFill>
              </a:rPr>
              <a:t>websockets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>
                <a:solidFill>
                  <a:srgbClr val="C00000"/>
                </a:solidFill>
              </a:rPr>
              <a:t>allow_anonymous true</a:t>
            </a:r>
          </a:p>
        </p:txBody>
      </p:sp>
    </p:spTree>
    <p:extLst>
      <p:ext uri="{BB962C8B-B14F-4D97-AF65-F5344CB8AC3E}">
        <p14:creationId xmlns:p14="http://schemas.microsoft.com/office/powerpoint/2010/main" val="957773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D4F-62F0-20E8-B777-45D701E7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41" y="93277"/>
            <a:ext cx="10515600" cy="62341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Interlude:   Short Linux Primer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D3D-5EE5-1AE9-F726-5D624829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096576"/>
            <a:ext cx="10515600" cy="5952954"/>
          </a:xfrm>
        </p:spPr>
        <p:txBody>
          <a:bodyPr>
            <a:normAutofit/>
          </a:bodyPr>
          <a:lstStyle/>
          <a:p>
            <a:r>
              <a:rPr lang="en-US" dirty="0"/>
              <a:t>Wait! Isn’t this camp about Raspberry Pi?   Why are we pausing to talk about Linux? </a:t>
            </a:r>
          </a:p>
          <a:p>
            <a:pPr lvl="1"/>
            <a:r>
              <a:rPr lang="en-US" dirty="0"/>
              <a:t>Ans:  Linux is an operating system that runs almost everywhere!   In almost all IT technical careers, you will be required to know and use Linux proficiently.  </a:t>
            </a:r>
          </a:p>
          <a:p>
            <a:pPr lvl="2"/>
            <a:r>
              <a:rPr lang="en-US" dirty="0"/>
              <a:t> Linux runs in more environments than you may realize:   </a:t>
            </a:r>
          </a:p>
          <a:p>
            <a:pPr lvl="3"/>
            <a:r>
              <a:rPr lang="en-US" dirty="0"/>
              <a:t>Big enterprise datacenters, Cloud service backends, your Android phone, smart TVs, cameras, wearables (smart watches), etc. </a:t>
            </a:r>
          </a:p>
          <a:p>
            <a:pPr lvl="4"/>
            <a:r>
              <a:rPr lang="en-US" dirty="0"/>
              <a:t>And yes… it is the default OS that runs on your Raspberry PI.</a:t>
            </a:r>
          </a:p>
          <a:p>
            <a:pPr lvl="5"/>
            <a:r>
              <a:rPr lang="en-US" dirty="0"/>
              <a:t>Called Raspberry PI OS    (based on the Debian GNU/Linux distribution )</a:t>
            </a:r>
          </a:p>
          <a:p>
            <a:pPr lvl="6"/>
            <a:r>
              <a:rPr lang="en-US" dirty="0">
                <a:hlinkClick r:id="rId2"/>
              </a:rPr>
              <a:t>https://en.wikipedia.org/wiki/Raspberry_Pi_OS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Reasonable (Funny) Video Intro to Linux</a:t>
            </a:r>
          </a:p>
          <a:p>
            <a:pPr lvl="1"/>
            <a:r>
              <a:rPr lang="en-US" dirty="0">
                <a:hlinkClick r:id="rId3"/>
              </a:rPr>
              <a:t>https://www.youtube.com/watch?v=zA3vmx0GaO8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15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Project:  IoT “Smart” Light Bulb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982950" y="1681349"/>
            <a:ext cx="293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over Websockets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539859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86C7-0F28-6FEB-B2DF-D414BCC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" y="-18332"/>
            <a:ext cx="10515600" cy="883572"/>
          </a:xfrm>
        </p:spPr>
        <p:txBody>
          <a:bodyPr/>
          <a:lstStyle/>
          <a:p>
            <a:r>
              <a:rPr lang="en-US" dirty="0"/>
              <a:t>Linux Command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9C7C-186E-B1C5-9641-79608473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2" y="1253331"/>
            <a:ext cx="7128078" cy="4890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-   CLI -  primer user interface to operating.   Its essentially a program interprets user commands, and run other programs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Understanding the Filesystems</a:t>
            </a:r>
          </a:p>
          <a:p>
            <a:pPr lvl="1"/>
            <a:r>
              <a:rPr lang="en-US" dirty="0"/>
              <a:t>Files and folders (called directories), and are organized hierarchically (in a tree structure) </a:t>
            </a:r>
          </a:p>
          <a:p>
            <a:pPr lvl="1"/>
            <a:endParaRPr lang="en-US" dirty="0"/>
          </a:p>
          <a:p>
            <a:r>
              <a:rPr lang="en-US" dirty="0"/>
              <a:t> Basic Linux Commands (video)</a:t>
            </a:r>
          </a:p>
          <a:p>
            <a:pPr lvl="1"/>
            <a:r>
              <a:rPr lang="en-US" dirty="0">
                <a:hlinkClick r:id="rId2"/>
              </a:rPr>
              <a:t>https://www.youtube.com/watch?v=bb_ApuH15YE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Further study reference: “The Linux Command line” </a:t>
            </a:r>
            <a:r>
              <a:rPr lang="en-US" dirty="0" err="1"/>
              <a:t>ebook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https://linuxcommand.org/tlcl.php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uter screen shot of a keyboard&#10;&#10;Description automatically generated">
            <a:extLst>
              <a:ext uri="{FF2B5EF4-FFF2-40B4-BE49-F238E27FC236}">
                <a16:creationId xmlns:a16="http://schemas.microsoft.com/office/drawing/2014/main" id="{BF23B0F1-7B52-2729-4FC2-A3750359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2" y="1294955"/>
            <a:ext cx="4991323" cy="3073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10A1-0B7E-415C-1109-077E604D4650}"/>
              </a:ext>
            </a:extLst>
          </p:cNvPr>
          <p:cNvSpPr txBox="1"/>
          <p:nvPr/>
        </p:nvSpPr>
        <p:spPr>
          <a:xfrm>
            <a:off x="7372350" y="5220295"/>
            <a:ext cx="404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ls – list contents of folder</a:t>
            </a:r>
          </a:p>
          <a:p>
            <a:r>
              <a:rPr lang="en-US" dirty="0">
                <a:solidFill>
                  <a:srgbClr val="FF0000"/>
                </a:solidFill>
              </a:rPr>
              <a:t>~  refers to home folder</a:t>
            </a:r>
          </a:p>
          <a:p>
            <a:r>
              <a:rPr lang="en-US" dirty="0">
                <a:solidFill>
                  <a:srgbClr val="FF0000"/>
                </a:solidFill>
              </a:rPr>
              <a:t>cd – change to new directory (folder)</a:t>
            </a:r>
          </a:p>
        </p:txBody>
      </p:sp>
    </p:spTree>
    <p:extLst>
      <p:ext uri="{BB962C8B-B14F-4D97-AF65-F5344CB8AC3E}">
        <p14:creationId xmlns:p14="http://schemas.microsoft.com/office/powerpoint/2010/main" val="2182987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FC628E05-4A91-30A1-7A9B-D777371E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3" y="1500042"/>
            <a:ext cx="1738320" cy="186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74E4A-FFBE-8893-77C5-1707057B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80" y="54392"/>
            <a:ext cx="11346459" cy="806117"/>
          </a:xfrm>
        </p:spPr>
        <p:txBody>
          <a:bodyPr/>
          <a:lstStyle/>
          <a:p>
            <a:r>
              <a:rPr lang="en-US" dirty="0"/>
              <a:t>Module 2: Prototyping the IoT “Smart bulb” device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11A8A-25AB-8D26-C05E-1462681E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80" y="938190"/>
            <a:ext cx="11534823" cy="5643238"/>
          </a:xfrm>
        </p:spPr>
        <p:txBody>
          <a:bodyPr>
            <a:normAutofit/>
          </a:bodyPr>
          <a:lstStyle/>
          <a:p>
            <a:r>
              <a:rPr lang="en-US" dirty="0"/>
              <a:t>The “smart bulb” hardware is implemented as a simple electronic circuit, consisting of the following components: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List of components:</a:t>
            </a:r>
          </a:p>
          <a:p>
            <a:pPr lvl="2"/>
            <a:r>
              <a:rPr lang="en-US" dirty="0"/>
              <a:t>1 x Raspberry Pi 3B</a:t>
            </a:r>
          </a:p>
          <a:p>
            <a:pPr lvl="2"/>
            <a:r>
              <a:rPr lang="en-US" dirty="0"/>
              <a:t>1 x full size bread board</a:t>
            </a:r>
          </a:p>
          <a:p>
            <a:pPr lvl="2"/>
            <a:r>
              <a:rPr lang="en-US" dirty="0"/>
              <a:t>1 x 40-pin ribbon cable </a:t>
            </a:r>
          </a:p>
          <a:p>
            <a:pPr lvl="2"/>
            <a:r>
              <a:rPr lang="en-US" dirty="0"/>
              <a:t>1 x T-cobber GPIO extender </a:t>
            </a:r>
          </a:p>
          <a:p>
            <a:pPr lvl="2"/>
            <a:r>
              <a:rPr lang="en-US" dirty="0"/>
              <a:t>2 x 220 Ohm  resistor </a:t>
            </a:r>
          </a:p>
          <a:p>
            <a:pPr lvl="2"/>
            <a:r>
              <a:rPr lang="en-US" dirty="0"/>
              <a:t>2 X 5mm LED </a:t>
            </a:r>
          </a:p>
          <a:p>
            <a:pPr lvl="2"/>
            <a:r>
              <a:rPr lang="en-US" dirty="0"/>
              <a:t>1 X 5v 1 channel relay</a:t>
            </a:r>
          </a:p>
          <a:p>
            <a:pPr lvl="2"/>
            <a:r>
              <a:rPr lang="en-US" dirty="0"/>
              <a:t>Jumper wires</a:t>
            </a:r>
          </a:p>
          <a:p>
            <a:pPr lvl="2"/>
            <a:r>
              <a:rPr lang="en-US" dirty="0"/>
              <a:t>Switch button</a:t>
            </a:r>
          </a:p>
          <a:p>
            <a:pPr lvl="2"/>
            <a:endParaRPr lang="en-US" dirty="0"/>
          </a:p>
        </p:txBody>
      </p:sp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35ED22C-B6C8-8091-99BD-AD24EFF4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12" y="2522698"/>
            <a:ext cx="3097951" cy="1355664"/>
          </a:xfrm>
          <a:prstGeom prst="rect">
            <a:avLst/>
          </a:prstGeom>
        </p:spPr>
      </p:pic>
      <p:pic>
        <p:nvPicPr>
          <p:cNvPr id="25" name="Picture 24" descr="A close-up of a resistor&#10;&#10;Description automatically generated">
            <a:extLst>
              <a:ext uri="{FF2B5EF4-FFF2-40B4-BE49-F238E27FC236}">
                <a16:creationId xmlns:a16="http://schemas.microsoft.com/office/drawing/2014/main" id="{AF76E2DB-E3BD-F597-7818-737A9F803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1247" y="3874932"/>
            <a:ext cx="618150" cy="1011300"/>
          </a:xfrm>
          <a:prstGeom prst="rect">
            <a:avLst/>
          </a:prstGeom>
        </p:spPr>
      </p:pic>
      <p:pic>
        <p:nvPicPr>
          <p:cNvPr id="27" name="Picture 2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8C5EEC2-80D3-7485-A5D7-59918875E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947">
            <a:off x="9395038" y="5171371"/>
            <a:ext cx="1562307" cy="1374363"/>
          </a:xfrm>
          <a:prstGeom prst="rect">
            <a:avLst/>
          </a:prstGeom>
        </p:spPr>
      </p:pic>
      <p:pic>
        <p:nvPicPr>
          <p:cNvPr id="29" name="Picture 28" descr="A red led with two thin metal rods&#10;&#10;Description automatically generated with medium confidence">
            <a:extLst>
              <a:ext uri="{FF2B5EF4-FFF2-40B4-BE49-F238E27FC236}">
                <a16:creationId xmlns:a16="http://schemas.microsoft.com/office/drawing/2014/main" id="{57B66160-B61B-E094-DAA2-CB6D60FE2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6842">
            <a:off x="5118677" y="4307986"/>
            <a:ext cx="785953" cy="785953"/>
          </a:xfrm>
          <a:prstGeom prst="rect">
            <a:avLst/>
          </a:pr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8D5944C7-2357-43BE-2C0B-B23F13047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3" y="3777296"/>
            <a:ext cx="2242750" cy="17529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20E97B-465D-D23E-621B-F4727DEED5F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934053" y="3092649"/>
            <a:ext cx="3375559" cy="1078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F403F5-9584-EF8A-80B7-81C6BBDA58C1}"/>
              </a:ext>
            </a:extLst>
          </p:cNvPr>
          <p:cNvCxnSpPr>
            <a:cxnSpLocks/>
          </p:cNvCxnSpPr>
          <p:nvPr/>
        </p:nvCxnSpPr>
        <p:spPr>
          <a:xfrm>
            <a:off x="3934053" y="3388172"/>
            <a:ext cx="3590120" cy="1067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FA687E-A0D2-0BCE-741D-961ECE5FC334}"/>
              </a:ext>
            </a:extLst>
          </p:cNvPr>
          <p:cNvCxnSpPr>
            <a:cxnSpLocks/>
          </p:cNvCxnSpPr>
          <p:nvPr/>
        </p:nvCxnSpPr>
        <p:spPr>
          <a:xfrm>
            <a:off x="4272035" y="3724526"/>
            <a:ext cx="4245102" cy="1693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C18A7-F5D6-8448-E1B7-214D4964361B}"/>
              </a:ext>
            </a:extLst>
          </p:cNvPr>
          <p:cNvCxnSpPr>
            <a:cxnSpLocks/>
          </p:cNvCxnSpPr>
          <p:nvPr/>
        </p:nvCxnSpPr>
        <p:spPr>
          <a:xfrm>
            <a:off x="3736322" y="4840130"/>
            <a:ext cx="5656709" cy="1079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F382B-8A98-33B0-8E84-0E71C9DABBA4}"/>
              </a:ext>
            </a:extLst>
          </p:cNvPr>
          <p:cNvCxnSpPr>
            <a:cxnSpLocks/>
          </p:cNvCxnSpPr>
          <p:nvPr/>
        </p:nvCxnSpPr>
        <p:spPr>
          <a:xfrm>
            <a:off x="3698214" y="4125086"/>
            <a:ext cx="746231" cy="202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9E6A6E-62BA-057C-BD24-1DCEDBE0C657}"/>
              </a:ext>
            </a:extLst>
          </p:cNvPr>
          <p:cNvCxnSpPr>
            <a:cxnSpLocks/>
          </p:cNvCxnSpPr>
          <p:nvPr/>
        </p:nvCxnSpPr>
        <p:spPr>
          <a:xfrm>
            <a:off x="2990850" y="4481394"/>
            <a:ext cx="2373598" cy="255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F42A27-8C24-FBC0-6217-BE094A80B864}"/>
              </a:ext>
            </a:extLst>
          </p:cNvPr>
          <p:cNvCxnSpPr>
            <a:cxnSpLocks/>
          </p:cNvCxnSpPr>
          <p:nvPr/>
        </p:nvCxnSpPr>
        <p:spPr>
          <a:xfrm flipV="1">
            <a:off x="3623682" y="2522698"/>
            <a:ext cx="785561" cy="2064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group of colorful wires&#10;&#10;Description automatically generated">
            <a:extLst>
              <a:ext uri="{FF2B5EF4-FFF2-40B4-BE49-F238E27FC236}">
                <a16:creationId xmlns:a16="http://schemas.microsoft.com/office/drawing/2014/main" id="{192E7BD1-A7C7-7F3E-B3A8-0AA8762C4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0" y="5454773"/>
            <a:ext cx="1328252" cy="112224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F47A08-C12E-9E70-E47D-9961D8BA7E24}"/>
              </a:ext>
            </a:extLst>
          </p:cNvPr>
          <p:cNvCxnSpPr>
            <a:cxnSpLocks/>
          </p:cNvCxnSpPr>
          <p:nvPr/>
        </p:nvCxnSpPr>
        <p:spPr>
          <a:xfrm>
            <a:off x="2936669" y="5139218"/>
            <a:ext cx="1940131" cy="5845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1786DB6D-6FD0-A844-CAEC-96FB298E1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2020" y="5824390"/>
            <a:ext cx="670015" cy="723909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2F04916-4B0C-5E6E-AA0F-C937807B1285}"/>
              </a:ext>
            </a:extLst>
          </p:cNvPr>
          <p:cNvCxnSpPr>
            <a:cxnSpLocks/>
          </p:cNvCxnSpPr>
          <p:nvPr/>
        </p:nvCxnSpPr>
        <p:spPr>
          <a:xfrm>
            <a:off x="2853734" y="5530242"/>
            <a:ext cx="769948" cy="328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68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43F1-3647-C422-6582-AB9CFFE0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61785"/>
            <a:ext cx="11895221" cy="76360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40-pin GPIO (general purpose input/output) Header Overview</a:t>
            </a:r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80CC1A5-C492-9640-2645-B59329EE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0" y="1221191"/>
            <a:ext cx="5914607" cy="3366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8B45D-04A8-CF21-B0E0-91ACDB2CFA17}"/>
              </a:ext>
            </a:extLst>
          </p:cNvPr>
          <p:cNvSpPr txBox="1"/>
          <p:nvPr/>
        </p:nvSpPr>
        <p:spPr>
          <a:xfrm>
            <a:off x="6419518" y="1221191"/>
            <a:ext cx="5626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code running on Raspberry PI  to interface with the outside world…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u="sng" dirty="0"/>
              <a:t>digital</a:t>
            </a:r>
            <a:r>
              <a:rPr lang="en-US" dirty="0"/>
              <a:t> communication with external devices (the outside world) using serial bus protocols including: UART,  SPI, i2c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Does NOT  support analog inputs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We can easily fix by connecting an analog-to-digital converter (ADC)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CF8E0-E2AA-5E67-ABB3-EBA157FD07F1}"/>
              </a:ext>
            </a:extLst>
          </p:cNvPr>
          <p:cNvSpPr txBox="1"/>
          <p:nvPr/>
        </p:nvSpPr>
        <p:spPr>
          <a:xfrm>
            <a:off x="148389" y="4764890"/>
            <a:ext cx="10543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https://learn.sparkfun.com/tutorials/introduction-to-the-raspberry-pi-gpio-and-physical-computing/gpio-pins-overview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https://www.raspberrypi-spy.co.uk/2012/06/simple-guide-to-the-rpi-gpio-header-and-pins/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https://projects.raspberrypi.org/en/projects/physical-computing/1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6C3EA-BD6A-6813-2918-CEF5506B3B4D}"/>
              </a:ext>
            </a:extLst>
          </p:cNvPr>
          <p:cNvSpPr txBox="1"/>
          <p:nvPr/>
        </p:nvSpPr>
        <p:spPr>
          <a:xfrm>
            <a:off x="7090012" y="3925318"/>
            <a:ext cx="4953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40-pin GPIO 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Pin numbering: Board, BCM/GPIO/WiringPi</a:t>
            </a:r>
          </a:p>
        </p:txBody>
      </p:sp>
    </p:spTree>
    <p:extLst>
      <p:ext uri="{BB962C8B-B14F-4D97-AF65-F5344CB8AC3E}">
        <p14:creationId xmlns:p14="http://schemas.microsoft.com/office/powerpoint/2010/main" val="948602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FC59-10E7-0D14-5954-3DA194FB4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187" y="3180170"/>
            <a:ext cx="10515600" cy="7282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Brief Review of Electronic Components </a:t>
            </a:r>
          </a:p>
        </p:txBody>
      </p:sp>
    </p:spTree>
    <p:extLst>
      <p:ext uri="{BB962C8B-B14F-4D97-AF65-F5344CB8AC3E}">
        <p14:creationId xmlns:p14="http://schemas.microsoft.com/office/powerpoint/2010/main" val="2849727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8AF-56B6-6197-F1B8-77E5285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46" y="928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7ED58D0-02B7-BBE9-A886-D2514C80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6" y="772137"/>
            <a:ext cx="3335207" cy="4226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26A4E-D7A5-10DC-5203-6626DC638B1F}"/>
              </a:ext>
            </a:extLst>
          </p:cNvPr>
          <p:cNvSpPr txBox="1"/>
          <p:nvPr/>
        </p:nvSpPr>
        <p:spPr>
          <a:xfrm>
            <a:off x="4856440" y="367536"/>
            <a:ext cx="61111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breadboard is organized in rows and columns called socket strips (shown in cyan)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Socket strips are connected vertically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bus strips on the edges (shown in red) are using connecting a power source (3.3v and 5v for the Pi)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/>
              <a:t>Edge strips connect horizontally over the length of the breadboard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Socket strips allow components to be connected without soldering or wires. [2]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F078D61-83DD-A8F7-EE81-EDF4F55C2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9" y="3022320"/>
            <a:ext cx="5870887" cy="265432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BAC11F5-F779-1D34-623A-6243C5B6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4956" y="5767745"/>
            <a:ext cx="619260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a’</a:t>
            </a:r>
            <a:r>
              <a:rPr lang="en-US" altLang="en-US" sz="1400" dirty="0"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would be connected to any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columns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b-e’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 the other side of the divider,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columns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f-j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similarly connected. [2]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E7C8-FFE8-C6DD-4816-56291F5E546F}"/>
              </a:ext>
            </a:extLst>
          </p:cNvPr>
          <p:cNvSpPr txBox="1"/>
          <p:nvPr/>
        </p:nvSpPr>
        <p:spPr>
          <a:xfrm>
            <a:off x="272966" y="5077550"/>
            <a:ext cx="3629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https://learn.microsoft.com/en-us/training/modules/create-iot-device-dotnet/2-construct-iot-hardware</a:t>
            </a:r>
            <a:r>
              <a:rPr lang="en-US" sz="1600" dirty="0"/>
              <a:t> - [2]</a:t>
            </a:r>
          </a:p>
        </p:txBody>
      </p:sp>
    </p:spTree>
    <p:extLst>
      <p:ext uri="{BB962C8B-B14F-4D97-AF65-F5344CB8AC3E}">
        <p14:creationId xmlns:p14="http://schemas.microsoft.com/office/powerpoint/2010/main" val="180591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electronic device&#10;&#10;Description automatically generated">
            <a:extLst>
              <a:ext uri="{FF2B5EF4-FFF2-40B4-BE49-F238E27FC236}">
                <a16:creationId xmlns:a16="http://schemas.microsoft.com/office/drawing/2014/main" id="{BCC77771-6E7F-276A-2EA9-12F0F109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73" y="577016"/>
            <a:ext cx="3469508" cy="310679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A6D9-44FD-48B3-7DC9-6EE3F752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83" y="1363282"/>
            <a:ext cx="5743074" cy="4351338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 electromagnetic switch used to programmatically activate/deactivate external devices (i.e., a desk lamp or fan).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small current to control separate (often larger) current.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a small current is passed through the low-voltage (5v DC) input on the relay it activates the switch (using a coil) and completes the separate high voltage (120v AC) circuit (i.e.,  a larger current).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one way we how can control external devices: fans, desk lamps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3D682-F4C2-A699-8ECE-02EDECBB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4" y="3589637"/>
            <a:ext cx="5318153" cy="31067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BAAA93-1CF0-B246-DE43-F1A1A919BAA0}"/>
              </a:ext>
            </a:extLst>
          </p:cNvPr>
          <p:cNvCxnSpPr>
            <a:cxnSpLocks/>
          </p:cNvCxnSpPr>
          <p:nvPr/>
        </p:nvCxnSpPr>
        <p:spPr>
          <a:xfrm>
            <a:off x="4872147" y="4704623"/>
            <a:ext cx="6463621" cy="181484"/>
          </a:xfrm>
          <a:prstGeom prst="straightConnector1">
            <a:avLst/>
          </a:prstGeom>
          <a:ln w="28575">
            <a:solidFill>
              <a:srgbClr val="FF0000">
                <a:alpha val="93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F5D2D2-AD13-4C81-413C-51BA1712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5" y="42927"/>
            <a:ext cx="11911264" cy="599081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5v Relay Board Relay Module 1 Channel 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3577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8BFF-8B96-E853-356E-E26782A1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43380"/>
            <a:ext cx="7517042" cy="612096"/>
          </a:xfrm>
        </p:spPr>
        <p:txBody>
          <a:bodyPr>
            <a:normAutofit fontScale="90000"/>
          </a:bodyPr>
          <a:lstStyle/>
          <a:p>
            <a:r>
              <a:rPr lang="en-US" dirty="0"/>
              <a:t>Resistor</a:t>
            </a:r>
          </a:p>
        </p:txBody>
      </p:sp>
      <p:pic>
        <p:nvPicPr>
          <p:cNvPr id="4" name="Content Placeholder 3" descr="A close-up of a resistor&#10;&#10;Description automatically generated">
            <a:extLst>
              <a:ext uri="{FF2B5EF4-FFF2-40B4-BE49-F238E27FC236}">
                <a16:creationId xmlns:a16="http://schemas.microsoft.com/office/drawing/2014/main" id="{51C611BB-6F9E-AE2F-E8BA-5BA37D5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8171" y="1785457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EEB80-D4D3-95E0-DF1C-97BE1C6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240" y="659028"/>
            <a:ext cx="2353003" cy="3334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D8F2E-5F36-9BBC-1459-0AA298112F1D}"/>
              </a:ext>
            </a:extLst>
          </p:cNvPr>
          <p:cNvSpPr txBox="1"/>
          <p:nvPr/>
        </p:nvSpPr>
        <p:spPr>
          <a:xfrm>
            <a:off x="1068545" y="435852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resistor is </a:t>
            </a:r>
            <a:r>
              <a:rPr lang="en-US" b="1" dirty="0"/>
              <a:t>a passive two-terminal electrical component that implements electrical resistance as a circuit element</a:t>
            </a:r>
            <a:r>
              <a:rPr lang="en-US" dirty="0"/>
              <a:t>. In electronic circuits, resistors are used to reduce current flow, adjust signal levels, to divide voltages – [3]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38139-2BBC-DA50-A570-3401B696DDE6}"/>
              </a:ext>
            </a:extLst>
          </p:cNvPr>
          <p:cNvSpPr txBox="1"/>
          <p:nvPr/>
        </p:nvSpPr>
        <p:spPr>
          <a:xfrm>
            <a:off x="1428749" y="6253205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[3] - https://en.wikipedia.org/wiki/Resistor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9CE4D64-8234-F42C-307E-FE5869A7F235}"/>
              </a:ext>
            </a:extLst>
          </p:cNvPr>
          <p:cNvSpPr/>
          <p:nvPr/>
        </p:nvSpPr>
        <p:spPr>
          <a:xfrm>
            <a:off x="8952187" y="568813"/>
            <a:ext cx="2638498" cy="1752165"/>
          </a:xfrm>
          <a:prstGeom prst="wedgeRectCallout">
            <a:avLst>
              <a:gd name="adj1" fmla="val -131458"/>
              <a:gd name="adj2" fmla="val 321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of 220 Ohm resistor to limit the current through the LED and to prevent excess current that can burn out the LED </a:t>
            </a:r>
          </a:p>
        </p:txBody>
      </p:sp>
    </p:spTree>
    <p:extLst>
      <p:ext uri="{BB962C8B-B14F-4D97-AF65-F5344CB8AC3E}">
        <p14:creationId xmlns:p14="http://schemas.microsoft.com/office/powerpoint/2010/main" val="400742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23A7-4943-F6FD-D2AC-53466FBD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24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LED and Button Switch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F024-11A8-5FD9-D789-8AAD0727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8" y="1099230"/>
            <a:ext cx="3652881" cy="43513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</a:rPr>
              <a:t>The longer leg (known as the ‘</a:t>
            </a:r>
            <a:r>
              <a:rPr lang="en-US" sz="1800" b="1" dirty="0">
                <a:effectLst/>
              </a:rPr>
              <a:t>anode</a:t>
            </a:r>
            <a:r>
              <a:rPr lang="en-US" sz="1800" dirty="0">
                <a:effectLst/>
              </a:rPr>
              <a:t>’), is always connected to the positive supply of the circuit. The shorter leg (known as the ‘</a:t>
            </a:r>
            <a:r>
              <a:rPr lang="en-US" sz="1800" b="1" dirty="0">
                <a:effectLst/>
              </a:rPr>
              <a:t>cathode</a:t>
            </a:r>
            <a:r>
              <a:rPr lang="en-US" sz="1800" dirty="0">
                <a:effectLst/>
              </a:rPr>
              <a:t>’) is connected to the negative side of the power supply, known as ‘ground’.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b="1" dirty="0">
                <a:effectLst/>
              </a:rPr>
              <a:t>LED</a:t>
            </a:r>
            <a:r>
              <a:rPr lang="en-US" sz="1800" dirty="0">
                <a:effectLst/>
              </a:rPr>
              <a:t> stands for </a:t>
            </a:r>
            <a:r>
              <a:rPr lang="en-US" sz="1800" b="1" dirty="0">
                <a:effectLst/>
              </a:rPr>
              <a:t>L</a:t>
            </a:r>
            <a:r>
              <a:rPr lang="en-US" sz="1800" dirty="0">
                <a:effectLst/>
              </a:rPr>
              <a:t>ight </a:t>
            </a:r>
            <a:r>
              <a:rPr lang="en-US" sz="1800" b="1" dirty="0">
                <a:effectLst/>
              </a:rPr>
              <a:t>E</a:t>
            </a:r>
            <a:r>
              <a:rPr lang="en-US" sz="1800" dirty="0">
                <a:effectLst/>
              </a:rPr>
              <a:t>mitting </a:t>
            </a:r>
            <a:r>
              <a:rPr lang="en-US" sz="1800" b="1" dirty="0">
                <a:effectLst/>
              </a:rPr>
              <a:t>D</a:t>
            </a:r>
            <a:r>
              <a:rPr lang="en-US" sz="1800" dirty="0">
                <a:effectLst/>
              </a:rPr>
              <a:t>iode, and glows when electricity (current) is passed through it. </a:t>
            </a:r>
            <a:r>
              <a:rPr lang="en-US" sz="1800" dirty="0"/>
              <a:t>-</a:t>
            </a:r>
            <a:r>
              <a:rPr lang="en-US" sz="1800" dirty="0">
                <a:effectLst/>
              </a:rPr>
              <a:t> [2]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9B399-3C8C-125C-D51E-73B5DCB38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595" y="2672985"/>
            <a:ext cx="2729396" cy="290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67FC-2CF8-E304-04A4-5D4C755742BC}"/>
              </a:ext>
            </a:extLst>
          </p:cNvPr>
          <p:cNvSpPr txBox="1"/>
          <p:nvPr/>
        </p:nvSpPr>
        <p:spPr>
          <a:xfrm>
            <a:off x="4262824" y="1953262"/>
            <a:ext cx="43005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one side of the switch to an input pin on the Raspberry Pi, in this case we use pin 10.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other side of the switch we connect to 3.3V on pin 1 using a resistor.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The resistor is used as a current limiting resistor to protect our input pin by limiting the amount of current that can flow. 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ECED8-D30F-0760-7442-BB69653EA1D8}"/>
              </a:ext>
            </a:extLst>
          </p:cNvPr>
          <p:cNvSpPr txBox="1"/>
          <p:nvPr/>
        </p:nvSpPr>
        <p:spPr>
          <a:xfrm>
            <a:off x="150376" y="6492875"/>
            <a:ext cx="905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https://raspberrypihq.com/use-a-push-button-with-raspberry-pi-gpio/</a:t>
            </a:r>
            <a:r>
              <a:rPr lang="en-US" sz="1400" dirty="0"/>
              <a:t>   - 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C7ECA-1A51-CE06-3CA5-DF98A931EF34}"/>
              </a:ext>
            </a:extLst>
          </p:cNvPr>
          <p:cNvSpPr txBox="1"/>
          <p:nvPr/>
        </p:nvSpPr>
        <p:spPr>
          <a:xfrm>
            <a:off x="150376" y="6220760"/>
            <a:ext cx="11330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https://thepihut.com/blogs/raspberry-pi-tutorials/27968772-turning-on-an-led-with-your-raspberry-pis-gpio-pins</a:t>
            </a:r>
            <a:r>
              <a:rPr lang="en-US" sz="1400" dirty="0"/>
              <a:t>  - [2]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B9B27F-AD35-4FB6-25E5-F3A8E17FBE2F}"/>
              </a:ext>
            </a:extLst>
          </p:cNvPr>
          <p:cNvSpPr/>
          <p:nvPr/>
        </p:nvSpPr>
        <p:spPr>
          <a:xfrm rot="839218">
            <a:off x="7145297" y="3080855"/>
            <a:ext cx="2812775" cy="153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D1929F-9519-A9D2-F284-02312700A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58" y="4433207"/>
            <a:ext cx="66921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52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4B95-64DA-D23B-E66F-E6D6F85B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68175" cy="1082842"/>
          </a:xfrm>
        </p:spPr>
        <p:txBody>
          <a:bodyPr/>
          <a:lstStyle/>
          <a:p>
            <a:r>
              <a:rPr lang="en-US" dirty="0"/>
              <a:t>“Smart” bulb device (Fritzing circuit design)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972AA-F05A-9A8F-A91F-2B4BB2C6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64" y="1262412"/>
            <a:ext cx="10153236" cy="4420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578ED-5FBC-60E4-551A-44EDA997BF15}"/>
              </a:ext>
            </a:extLst>
          </p:cNvPr>
          <p:cNvSpPr txBox="1"/>
          <p:nvPr/>
        </p:nvSpPr>
        <p:spPr>
          <a:xfrm>
            <a:off x="2419639" y="5683266"/>
            <a:ext cx="752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Fritzing is an </a:t>
            </a:r>
            <a:r>
              <a:rPr lang="en-US" dirty="0">
                <a:hlinkClick r:id="rId3"/>
              </a:rPr>
              <a:t>open-source hardware initiative</a:t>
            </a:r>
            <a:r>
              <a:rPr lang="en-US" dirty="0"/>
              <a:t> that makes electronics accessible as a creative material for anyone.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4"/>
              </a:rPr>
              <a:t>https://fritzing.org/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42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8" y="158033"/>
            <a:ext cx="11419325" cy="877342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Completed “Smart” bulb device (hardware prototype)</a:t>
            </a:r>
            <a:endParaRPr lang="en-US" b="1" dirty="0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8FDA3E1E-CF1A-58C8-0461-75246BD3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24" y="1108792"/>
            <a:ext cx="7278051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5415-098D-1442-A860-1DC144C7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" y="74180"/>
            <a:ext cx="11838709" cy="1240270"/>
          </a:xfrm>
        </p:spPr>
        <p:txBody>
          <a:bodyPr>
            <a:normAutofit/>
          </a:bodyPr>
          <a:lstStyle/>
          <a:p>
            <a:r>
              <a:rPr lang="en-US" sz="3600" dirty="0"/>
              <a:t>Project:  Develop an IoT “Smart” Light Bulb Prototype using an ordinary desk lamp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1FED-7A77-C344-D440-255EF373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25" y="1253331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Build the device:</a:t>
            </a:r>
          </a:p>
          <a:p>
            <a:pPr lvl="1"/>
            <a:r>
              <a:rPr lang="en-US" dirty="0"/>
              <a:t>Module 1: Provisioning the Raspberry Pi for Use</a:t>
            </a:r>
          </a:p>
          <a:p>
            <a:pPr lvl="2"/>
            <a:r>
              <a:rPr lang="en-US" dirty="0"/>
              <a:t>Write the operating system image, configure services</a:t>
            </a:r>
          </a:p>
          <a:p>
            <a:pPr lvl="3"/>
            <a:r>
              <a:rPr lang="en-US" dirty="0"/>
              <a:t>Raspberry Pi OS, SSH, VNC</a:t>
            </a:r>
          </a:p>
          <a:p>
            <a:pPr lvl="1"/>
            <a:r>
              <a:rPr lang="en-US" dirty="0"/>
              <a:t>Module 2: </a:t>
            </a:r>
          </a:p>
          <a:p>
            <a:pPr lvl="1"/>
            <a:r>
              <a:rPr lang="en-US" dirty="0"/>
              <a:t>Module 3: </a:t>
            </a:r>
          </a:p>
          <a:p>
            <a:endParaRPr lang="en-US" dirty="0"/>
          </a:p>
          <a:p>
            <a:pPr lvl="1"/>
            <a:r>
              <a:rPr lang="en-US" dirty="0"/>
              <a:t>Design and implement an electronic circuit required to remotely control the lamp </a:t>
            </a:r>
          </a:p>
          <a:p>
            <a:pPr lvl="2"/>
            <a:r>
              <a:rPr lang="en-US" dirty="0"/>
              <a:t>Develop the software to control the lamp using the raspberry  pi connected to the device (electronic circuit) using the GPIO (general purpose input/output) header    </a:t>
            </a:r>
          </a:p>
          <a:p>
            <a:pPr lvl="1"/>
            <a:r>
              <a:rPr lang="en-US" dirty="0"/>
              <a:t> Design and implement the web based (front-end) interface software, enabling the user interact with the light bulb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MQTT protocol to make the software and hardware communicate.  </a:t>
            </a:r>
          </a:p>
          <a:p>
            <a:pPr lvl="1"/>
            <a:r>
              <a:rPr lang="en-US" dirty="0">
                <a:hlinkClick r:id="rId2"/>
              </a:rPr>
              <a:t>https://mqtt.org/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4" y="91674"/>
            <a:ext cx="12081606" cy="6656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“Smart” bulb device (concept versus prototype)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4DCF8-C065-4CB1-E92C-99D10751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788" y="3069894"/>
            <a:ext cx="5667519" cy="2538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09AD8-3C1E-DD26-F21B-4F80E69E7361}"/>
              </a:ext>
            </a:extLst>
          </p:cNvPr>
          <p:cNvSpPr txBox="1"/>
          <p:nvPr/>
        </p:nvSpPr>
        <p:spPr>
          <a:xfrm>
            <a:off x="5001382" y="893446"/>
            <a:ext cx="13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versus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9B353F2-AF0B-9390-ABA1-8C79A2CD0606}"/>
              </a:ext>
            </a:extLst>
          </p:cNvPr>
          <p:cNvSpPr/>
          <p:nvPr/>
        </p:nvSpPr>
        <p:spPr>
          <a:xfrm rot="10800000">
            <a:off x="3876890" y="1082474"/>
            <a:ext cx="1054154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DB156BF1-DDAC-DED4-D2ED-15EEC92F9D78}"/>
              </a:ext>
            </a:extLst>
          </p:cNvPr>
          <p:cNvSpPr/>
          <p:nvPr/>
        </p:nvSpPr>
        <p:spPr>
          <a:xfrm rot="10800000" flipH="1">
            <a:off x="6390432" y="1082475"/>
            <a:ext cx="1173246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35588D27-6B66-0954-5841-93C313F5A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354584"/>
            <a:ext cx="5444150" cy="39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52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088C-4B2A-181A-1BAD-4ECE5261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09" y="-22706"/>
            <a:ext cx="11823981" cy="5027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Attach the T-Cobbler (GPIO expander to the breadboard)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A0F9EA3-5D19-CFFD-2E93-DABD643D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6" y="1321034"/>
            <a:ext cx="8834825" cy="313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950B-010D-3C99-AF95-4758D438B250}"/>
              </a:ext>
            </a:extLst>
          </p:cNvPr>
          <p:cNvSpPr txBox="1"/>
          <p:nvPr/>
        </p:nvSpPr>
        <p:spPr>
          <a:xfrm>
            <a:off x="644728" y="4562123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 Note the orientation to negative/positive (power) terminal strips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54FF31-C41F-A9CA-F766-887F4BE1F3D3}"/>
              </a:ext>
            </a:extLst>
          </p:cNvPr>
          <p:cNvCxnSpPr>
            <a:cxnSpLocks/>
          </p:cNvCxnSpPr>
          <p:nvPr/>
        </p:nvCxnSpPr>
        <p:spPr>
          <a:xfrm flipV="1">
            <a:off x="4360092" y="3346471"/>
            <a:ext cx="431575" cy="9497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C789F6-E558-5DDD-3F55-EBE8C0E0138F}"/>
              </a:ext>
            </a:extLst>
          </p:cNvPr>
          <p:cNvCxnSpPr>
            <a:cxnSpLocks/>
          </p:cNvCxnSpPr>
          <p:nvPr/>
        </p:nvCxnSpPr>
        <p:spPr>
          <a:xfrm flipV="1">
            <a:off x="4360092" y="3124200"/>
            <a:ext cx="1459683" cy="11720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0FE9E7-2FBE-FD2C-8E3F-023BD89C529B}"/>
              </a:ext>
            </a:extLst>
          </p:cNvPr>
          <p:cNvCxnSpPr>
            <a:cxnSpLocks/>
          </p:cNvCxnSpPr>
          <p:nvPr/>
        </p:nvCxnSpPr>
        <p:spPr>
          <a:xfrm flipV="1">
            <a:off x="5089933" y="1615267"/>
            <a:ext cx="2417722" cy="26809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CF15C8-6228-9FD5-0E52-B8A93CDC0432}"/>
              </a:ext>
            </a:extLst>
          </p:cNvPr>
          <p:cNvCxnSpPr>
            <a:cxnSpLocks/>
          </p:cNvCxnSpPr>
          <p:nvPr/>
        </p:nvCxnSpPr>
        <p:spPr>
          <a:xfrm flipV="1">
            <a:off x="5089933" y="1820256"/>
            <a:ext cx="3511142" cy="250196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5F3A6E-81F4-758E-A280-15CA07A3DF6A}"/>
              </a:ext>
            </a:extLst>
          </p:cNvPr>
          <p:cNvSpPr txBox="1"/>
          <p:nvPr/>
        </p:nvSpPr>
        <p:spPr>
          <a:xfrm>
            <a:off x="644729" y="5639631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*** Insert the t-cobbler beginning in the first column of sockets in the breadboard </a:t>
            </a:r>
          </a:p>
        </p:txBody>
      </p:sp>
      <p:pic>
        <p:nvPicPr>
          <p:cNvPr id="22" name="Picture 21" descr="A person holding a circuit board&#10;&#10;Description automatically generated">
            <a:extLst>
              <a:ext uri="{FF2B5EF4-FFF2-40B4-BE49-F238E27FC236}">
                <a16:creationId xmlns:a16="http://schemas.microsoft.com/office/drawing/2014/main" id="{E1DC490B-7704-3DCF-AFB8-03DC14846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21" y="3470886"/>
            <a:ext cx="4798161" cy="33109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9419AA-E97D-CD3E-CF3D-82838CCEC673}"/>
              </a:ext>
            </a:extLst>
          </p:cNvPr>
          <p:cNvCxnSpPr>
            <a:cxnSpLocks/>
          </p:cNvCxnSpPr>
          <p:nvPr/>
        </p:nvCxnSpPr>
        <p:spPr>
          <a:xfrm flipV="1">
            <a:off x="6391275" y="5000625"/>
            <a:ext cx="3124200" cy="10477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CC7545-D969-23DA-3C30-C4D81CC386B6}"/>
              </a:ext>
            </a:extLst>
          </p:cNvPr>
          <p:cNvSpPr txBox="1"/>
          <p:nvPr/>
        </p:nvSpPr>
        <p:spPr>
          <a:xfrm>
            <a:off x="2519362" y="638427"/>
            <a:ext cx="719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Note of the rows on exposed on each side of the t-cobbler (3 on one side, and 2 on the other.  Your design should look like this too. 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0EA6E962-8B6F-2796-4156-40166B22117C}"/>
              </a:ext>
            </a:extLst>
          </p:cNvPr>
          <p:cNvSpPr/>
          <p:nvPr/>
        </p:nvSpPr>
        <p:spPr>
          <a:xfrm>
            <a:off x="5505450" y="1927570"/>
            <a:ext cx="228600" cy="2856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A642CE7B-F805-4903-5963-801D0F17DA6E}"/>
              </a:ext>
            </a:extLst>
          </p:cNvPr>
          <p:cNvSpPr/>
          <p:nvPr/>
        </p:nvSpPr>
        <p:spPr>
          <a:xfrm>
            <a:off x="5524500" y="2802262"/>
            <a:ext cx="228600" cy="2856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9A49E-EA6A-92B7-DE5C-269EF4DAE454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687154" y="1284758"/>
            <a:ext cx="430277" cy="7732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D26715-3352-AE96-6D25-C9B43FA7452C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753100" y="1284758"/>
            <a:ext cx="364331" cy="16030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08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9B4F-C10D-DBBC-2B27-BD720073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21"/>
            <a:ext cx="12039600" cy="6192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Construct the device (electronic circuit):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9E1F-B2B1-22E9-AE22-D83E24E0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50" y="1172666"/>
            <a:ext cx="4737923" cy="540961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to the 3.3v pin of the T-Cobber and the positive (+) terminal strip of the breadboard (same side as the 3v pin). </a:t>
            </a:r>
            <a:r>
              <a:rPr lang="en-US" sz="1400" dirty="0">
                <a:solidFill>
                  <a:schemeClr val="accent1"/>
                </a:solidFill>
              </a:rPr>
              <a:t>This provides  3.3v power to entire edge terminal socket strip designated by the red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“Black”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</a:t>
            </a:r>
            <a:r>
              <a:rPr lang="en-US" sz="1400" dirty="0"/>
              <a:t> wire to a “GND” pin on 3.3v side of the T-Cobbler, and the negative (-)  terminal strip on the breadboard (same side 5v pin).   </a:t>
            </a:r>
            <a:r>
              <a:rPr lang="en-US" sz="1400" b="1" dirty="0"/>
              <a:t>This provides a ground (-) to the entire edge terminal socket strip designated by the blue line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 </a:t>
            </a:r>
            <a:r>
              <a:rPr lang="en-US" sz="1400" b="1" dirty="0"/>
              <a:t>switch button </a:t>
            </a:r>
            <a:r>
              <a:rPr lang="en-US" sz="1400" dirty="0"/>
              <a:t>onto the bread board (as shown). Connect  an </a:t>
            </a:r>
            <a:r>
              <a:rPr lang="en-US" sz="1400" b="1" dirty="0">
                <a:solidFill>
                  <a:srgbClr val="00B050"/>
                </a:solidFill>
              </a:rPr>
              <a:t>“Green”  </a:t>
            </a:r>
            <a:r>
              <a:rPr lang="en-US" sz="1400" dirty="0"/>
              <a:t>wire to GPIO 23 from the T-cobbler to the output side of the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/>
              <a:t>wire from the positive (+) 3.3v terminal strip of the breadboard  to the input side of the switch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dirty="0">
                <a:solidFill>
                  <a:srgbClr val="FFC000"/>
                </a:solidFill>
              </a:rPr>
              <a:t>“Yellow”</a:t>
            </a:r>
            <a:r>
              <a:rPr lang="en-US" sz="1400" dirty="0"/>
              <a:t> wire from the output side of the switch button to </a:t>
            </a:r>
            <a:r>
              <a:rPr lang="en-US" sz="1400" i="1" dirty="0">
                <a:solidFill>
                  <a:srgbClr val="0070C0"/>
                </a:solidFill>
              </a:rPr>
              <a:t>the longer (+) LED anode </a:t>
            </a:r>
            <a:r>
              <a:rPr lang="en-US" sz="1400" dirty="0"/>
              <a:t>terminal of the LED</a:t>
            </a: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</a:t>
            </a: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Blue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 wire to the GPIO pin 23 from the T-cobbl</a:t>
            </a:r>
            <a:r>
              <a:rPr lang="en-US" sz="1400" dirty="0">
                <a:solidFill>
                  <a:srgbClr val="000000"/>
                </a:solidFill>
              </a:rPr>
              <a:t>er, and </a:t>
            </a:r>
            <a:r>
              <a:rPr lang="en-US" sz="1400" dirty="0"/>
              <a:t>the </a:t>
            </a:r>
            <a:r>
              <a:rPr lang="en-US" sz="1400" i="1" dirty="0"/>
              <a:t>IN</a:t>
            </a:r>
            <a:r>
              <a:rPr lang="en-US" sz="1400" dirty="0"/>
              <a:t> terminal of the 3.3v 1 channel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from 3.3v positive (+) terminal strip of the breadboard to </a:t>
            </a:r>
            <a:r>
              <a:rPr lang="en-US" sz="1400" i="1" dirty="0"/>
              <a:t>VCC</a:t>
            </a:r>
            <a:r>
              <a:rPr lang="en-US" sz="1400" dirty="0"/>
              <a:t> 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effectLst/>
              </a:rPr>
              <a:t>“Black”</a:t>
            </a:r>
            <a:r>
              <a:rPr lang="en-US" sz="1400" dirty="0"/>
              <a:t> jumper wire from negative (+) terminal strip of the breadboard to </a:t>
            </a:r>
            <a:r>
              <a:rPr lang="en-US" sz="1400" i="1" dirty="0"/>
              <a:t>GND </a:t>
            </a:r>
            <a:r>
              <a:rPr lang="en-US" sz="1400" dirty="0"/>
              <a:t>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a </a:t>
            </a:r>
            <a:r>
              <a:rPr lang="en-US" sz="1400" dirty="0">
                <a:solidFill>
                  <a:srgbClr val="FF0000"/>
                </a:solidFill>
              </a:rPr>
              <a:t>“</a:t>
            </a:r>
            <a:r>
              <a:rPr lang="en-US" sz="1400" b="1" dirty="0">
                <a:solidFill>
                  <a:srgbClr val="FF0000"/>
                </a:solidFill>
              </a:rPr>
              <a:t>Red”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wire to the NO (Normally open) terminal of the relay to the 3.3v (positive +) terminal strip of the breadboard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>
                <a:solidFill>
                  <a:srgbClr val="000000"/>
                </a:solidFill>
              </a:rPr>
              <a:t>wire the COM (Common) terminal of the relay to the (positive +) terminal of the LED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832A8-7317-A516-7051-EA638AC4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969" y="3256395"/>
            <a:ext cx="6729005" cy="2929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F381E-F046-8300-3604-3838C33A9963}"/>
              </a:ext>
            </a:extLst>
          </p:cNvPr>
          <p:cNvSpPr txBox="1"/>
          <p:nvPr/>
        </p:nvSpPr>
        <p:spPr>
          <a:xfrm>
            <a:off x="6777607" y="5896722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E9D7-AD87-0400-E8EC-23480BA35E1D}"/>
              </a:ext>
            </a:extLst>
          </p:cNvPr>
          <p:cNvSpPr txBox="1"/>
          <p:nvPr/>
        </p:nvSpPr>
        <p:spPr>
          <a:xfrm>
            <a:off x="7387363" y="5991656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575E16-1727-A405-E7BB-19737EC19EA7}"/>
              </a:ext>
            </a:extLst>
          </p:cNvPr>
          <p:cNvCxnSpPr>
            <a:cxnSpLocks/>
          </p:cNvCxnSpPr>
          <p:nvPr/>
        </p:nvCxnSpPr>
        <p:spPr>
          <a:xfrm flipV="1">
            <a:off x="7053978" y="5342655"/>
            <a:ext cx="684089" cy="62714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D3F030-1357-BD00-5462-5849F9F2E978}"/>
              </a:ext>
            </a:extLst>
          </p:cNvPr>
          <p:cNvCxnSpPr>
            <a:cxnSpLocks/>
          </p:cNvCxnSpPr>
          <p:nvPr/>
        </p:nvCxnSpPr>
        <p:spPr>
          <a:xfrm flipV="1">
            <a:off x="7594507" y="5336632"/>
            <a:ext cx="481812" cy="7145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DAA6EB-3A89-4031-17C9-16C24C192539}"/>
              </a:ext>
            </a:extLst>
          </p:cNvPr>
          <p:cNvSpPr txBox="1"/>
          <p:nvPr/>
        </p:nvSpPr>
        <p:spPr>
          <a:xfrm>
            <a:off x="9354158" y="5570185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59FB0-50AC-AC9A-088B-34793390AB36}"/>
              </a:ext>
            </a:extLst>
          </p:cNvPr>
          <p:cNvCxnSpPr>
            <a:cxnSpLocks/>
          </p:cNvCxnSpPr>
          <p:nvPr/>
        </p:nvCxnSpPr>
        <p:spPr>
          <a:xfrm flipV="1">
            <a:off x="9606442" y="5209761"/>
            <a:ext cx="299199" cy="45965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C274A2-828F-BF8A-AB1D-897441102A3B}"/>
              </a:ext>
            </a:extLst>
          </p:cNvPr>
          <p:cNvCxnSpPr>
            <a:cxnSpLocks/>
          </p:cNvCxnSpPr>
          <p:nvPr/>
        </p:nvCxnSpPr>
        <p:spPr>
          <a:xfrm flipH="1">
            <a:off x="10462164" y="4125173"/>
            <a:ext cx="288981" cy="33681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5A2C98-B3A9-6A1F-B841-41EDE8FBDC21}"/>
              </a:ext>
            </a:extLst>
          </p:cNvPr>
          <p:cNvSpPr txBox="1"/>
          <p:nvPr/>
        </p:nvSpPr>
        <p:spPr>
          <a:xfrm>
            <a:off x="10513112" y="3851803"/>
            <a:ext cx="4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*5.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8BDA-E444-98DF-41DB-820C28A0B607}"/>
              </a:ext>
            </a:extLst>
          </p:cNvPr>
          <p:cNvCxnSpPr>
            <a:cxnSpLocks/>
          </p:cNvCxnSpPr>
          <p:nvPr/>
        </p:nvCxnSpPr>
        <p:spPr>
          <a:xfrm flipV="1">
            <a:off x="10200006" y="5068555"/>
            <a:ext cx="63270" cy="63257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3DCBA9-A990-E290-5E8E-A0650DF78F6E}"/>
              </a:ext>
            </a:extLst>
          </p:cNvPr>
          <p:cNvSpPr txBox="1"/>
          <p:nvPr/>
        </p:nvSpPr>
        <p:spPr>
          <a:xfrm>
            <a:off x="11125989" y="3791548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*7.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227891-D006-7AD7-A969-E7BB8E00168C}"/>
              </a:ext>
            </a:extLst>
          </p:cNvPr>
          <p:cNvCxnSpPr>
            <a:cxnSpLocks/>
          </p:cNvCxnSpPr>
          <p:nvPr/>
        </p:nvCxnSpPr>
        <p:spPr>
          <a:xfrm>
            <a:off x="10103629" y="2264067"/>
            <a:ext cx="319295" cy="98653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FAB9DB-C417-37DA-CC1C-5CBB8392C411}"/>
              </a:ext>
            </a:extLst>
          </p:cNvPr>
          <p:cNvCxnSpPr>
            <a:cxnSpLocks/>
          </p:cNvCxnSpPr>
          <p:nvPr/>
        </p:nvCxnSpPr>
        <p:spPr>
          <a:xfrm flipH="1">
            <a:off x="11653325" y="2930182"/>
            <a:ext cx="30967" cy="43638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EC079-D950-E9F2-3ACD-92915006ECCC}"/>
              </a:ext>
            </a:extLst>
          </p:cNvPr>
          <p:cNvSpPr txBox="1"/>
          <p:nvPr/>
        </p:nvSpPr>
        <p:spPr>
          <a:xfrm>
            <a:off x="8442531" y="3780803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5BDAE-2E85-421C-4F81-546DB63D186C}"/>
              </a:ext>
            </a:extLst>
          </p:cNvPr>
          <p:cNvCxnSpPr>
            <a:cxnSpLocks/>
          </p:cNvCxnSpPr>
          <p:nvPr/>
        </p:nvCxnSpPr>
        <p:spPr>
          <a:xfrm flipH="1">
            <a:off x="8516222" y="4079555"/>
            <a:ext cx="90249" cy="46129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C3A955-C52B-7CD9-2E22-DD063D84CC2C}"/>
              </a:ext>
            </a:extLst>
          </p:cNvPr>
          <p:cNvSpPr txBox="1"/>
          <p:nvPr/>
        </p:nvSpPr>
        <p:spPr>
          <a:xfrm>
            <a:off x="10050182" y="5638318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6.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C048D1-7E4C-227D-EC32-0D46D8AE38C6}"/>
              </a:ext>
            </a:extLst>
          </p:cNvPr>
          <p:cNvCxnSpPr>
            <a:cxnSpLocks/>
          </p:cNvCxnSpPr>
          <p:nvPr/>
        </p:nvCxnSpPr>
        <p:spPr>
          <a:xfrm flipH="1">
            <a:off x="10462165" y="4125173"/>
            <a:ext cx="280542" cy="110228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A678531-6200-E540-1AA8-73DC920A4FAE}"/>
              </a:ext>
            </a:extLst>
          </p:cNvPr>
          <p:cNvSpPr txBox="1"/>
          <p:nvPr/>
        </p:nvSpPr>
        <p:spPr>
          <a:xfrm>
            <a:off x="7236471" y="2736424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 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ED23CE-1B2D-9665-B53C-24A7DA1ED13A}"/>
              </a:ext>
            </a:extLst>
          </p:cNvPr>
          <p:cNvCxnSpPr>
            <a:cxnSpLocks/>
          </p:cNvCxnSpPr>
          <p:nvPr/>
        </p:nvCxnSpPr>
        <p:spPr>
          <a:xfrm>
            <a:off x="7533685" y="3040354"/>
            <a:ext cx="542634" cy="41270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0AF2DBF-DE9A-B3C2-A7D0-2730CFA5E86C}"/>
              </a:ext>
            </a:extLst>
          </p:cNvPr>
          <p:cNvSpPr txBox="1"/>
          <p:nvPr/>
        </p:nvSpPr>
        <p:spPr>
          <a:xfrm>
            <a:off x="8846614" y="2679793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9.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FC733E6-32A3-F37A-E86C-F5348ED444B8}"/>
              </a:ext>
            </a:extLst>
          </p:cNvPr>
          <p:cNvCxnSpPr>
            <a:cxnSpLocks/>
          </p:cNvCxnSpPr>
          <p:nvPr/>
        </p:nvCxnSpPr>
        <p:spPr>
          <a:xfrm flipH="1" flipV="1">
            <a:off x="9523463" y="3584396"/>
            <a:ext cx="352552" cy="31673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5EEDDE-C9CF-595C-C17A-3E66FCED0495}"/>
              </a:ext>
            </a:extLst>
          </p:cNvPr>
          <p:cNvCxnSpPr>
            <a:cxnSpLocks/>
          </p:cNvCxnSpPr>
          <p:nvPr/>
        </p:nvCxnSpPr>
        <p:spPr>
          <a:xfrm flipH="1">
            <a:off x="10941596" y="4036469"/>
            <a:ext cx="349200" cy="119062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9DBBE17-0242-4072-F6BB-FEEA6BA7BACA}"/>
              </a:ext>
            </a:extLst>
          </p:cNvPr>
          <p:cNvSpPr txBox="1"/>
          <p:nvPr/>
        </p:nvSpPr>
        <p:spPr>
          <a:xfrm>
            <a:off x="9766481" y="3831172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29D19F-A8BA-557A-BBAF-F4B9526ADEA2}"/>
              </a:ext>
            </a:extLst>
          </p:cNvPr>
          <p:cNvSpPr txBox="1"/>
          <p:nvPr/>
        </p:nvSpPr>
        <p:spPr>
          <a:xfrm>
            <a:off x="11649113" y="566941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11. 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27CC79-5E4B-461B-1F87-05D2565E9F55}"/>
              </a:ext>
            </a:extLst>
          </p:cNvPr>
          <p:cNvCxnSpPr>
            <a:cxnSpLocks/>
          </p:cNvCxnSpPr>
          <p:nvPr/>
        </p:nvCxnSpPr>
        <p:spPr>
          <a:xfrm flipH="1" flipV="1">
            <a:off x="11668808" y="5439589"/>
            <a:ext cx="159642" cy="32230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8F2AB66-46E4-48B3-A2F1-6D5517ED5B6A}"/>
              </a:ext>
            </a:extLst>
          </p:cNvPr>
          <p:cNvCxnSpPr>
            <a:cxnSpLocks/>
          </p:cNvCxnSpPr>
          <p:nvPr/>
        </p:nvCxnSpPr>
        <p:spPr>
          <a:xfrm>
            <a:off x="9117606" y="2998313"/>
            <a:ext cx="201027" cy="351918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0FDEDD6-A3DF-E4E5-144C-04DFDC93335E}"/>
              </a:ext>
            </a:extLst>
          </p:cNvPr>
          <p:cNvSpPr txBox="1"/>
          <p:nvPr/>
        </p:nvSpPr>
        <p:spPr>
          <a:xfrm>
            <a:off x="8893465" y="6187148"/>
            <a:ext cx="335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</a:t>
            </a:r>
            <a:r>
              <a:rPr lang="en-US" sz="2000" dirty="0"/>
              <a:t> - indicates multiple steps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F9BD31-DE4E-AE67-BC13-A494A9858E9E}"/>
              </a:ext>
            </a:extLst>
          </p:cNvPr>
          <p:cNvSpPr txBox="1"/>
          <p:nvPr/>
        </p:nvSpPr>
        <p:spPr>
          <a:xfrm>
            <a:off x="537471" y="699024"/>
            <a:ext cx="6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off and disconnect the Raspberry Pi power source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8B6E12-7082-382D-D7A0-898FE4A65021}"/>
              </a:ext>
            </a:extLst>
          </p:cNvPr>
          <p:cNvSpPr txBox="1"/>
          <p:nvPr/>
        </p:nvSpPr>
        <p:spPr>
          <a:xfrm>
            <a:off x="25074" y="6494008"/>
            <a:ext cx="958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Connect and power on Raspberry Pi and test by press the button to activate the bulb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9D9F6B-3475-6FC2-B3C0-11390336B0D6}"/>
              </a:ext>
            </a:extLst>
          </p:cNvPr>
          <p:cNvCxnSpPr>
            <a:cxnSpLocks/>
          </p:cNvCxnSpPr>
          <p:nvPr/>
        </p:nvCxnSpPr>
        <p:spPr>
          <a:xfrm flipH="1">
            <a:off x="10923026" y="4021503"/>
            <a:ext cx="383166" cy="4404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3D1FC93-9D47-C770-9DCE-5532EC654A91}"/>
              </a:ext>
            </a:extLst>
          </p:cNvPr>
          <p:cNvSpPr txBox="1"/>
          <p:nvPr/>
        </p:nvSpPr>
        <p:spPr>
          <a:xfrm>
            <a:off x="11458859" y="258595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 </a:t>
            </a:r>
          </a:p>
        </p:txBody>
      </p:sp>
    </p:spTree>
    <p:extLst>
      <p:ext uri="{BB962C8B-B14F-4D97-AF65-F5344CB8AC3E}">
        <p14:creationId xmlns:p14="http://schemas.microsoft.com/office/powerpoint/2010/main" val="171395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Module 3:  Develop the software to control the “smart” bulb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61193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>
                <a:solidFill>
                  <a:srgbClr val="C00000"/>
                </a:solidFill>
              </a:rPr>
              <a:t>Bulb/</a:t>
            </a:r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4220170" y="17892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1. Smart 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79624" y="5963235"/>
            <a:ext cx="271944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2. Python smart bulb logic running on RPi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D6C61-C141-6560-E3AC-306D7A23D3BA}"/>
              </a:ext>
            </a:extLst>
          </p:cNvPr>
          <p:cNvSpPr txBox="1"/>
          <p:nvPr/>
        </p:nvSpPr>
        <p:spPr>
          <a:xfrm>
            <a:off x="1252043" y="840937"/>
            <a:ext cx="509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Develop the backend to control the lamp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Develop the frontend user interface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317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BE9-34D8-FDBC-B181-CDF539C1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9" y="50685"/>
            <a:ext cx="11891493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Download the smart bulb source code from GitHub: 			</a:t>
            </a:r>
            <a:r>
              <a:rPr lang="en-US" sz="3200" dirty="0">
                <a:hlinkClick r:id="rId2"/>
              </a:rPr>
              <a:t>https://github.com/mwcorley79/smartbulb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38A0-4476-6494-44DC-43EB0792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69" y="1571625"/>
            <a:ext cx="5437338" cy="4530724"/>
          </a:xfrm>
        </p:spPr>
        <p:txBody>
          <a:bodyPr/>
          <a:lstStyle/>
          <a:p>
            <a:r>
              <a:rPr lang="en-US" sz="2400" dirty="0"/>
              <a:t>Choose  “Code”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”Download Zip”, and save the zip to the “Desktop” folder on the laptop</a:t>
            </a:r>
          </a:p>
          <a:p>
            <a:r>
              <a:rPr lang="en-US" sz="2400" dirty="0"/>
              <a:t>Navigate to Desktop, and right-click the zip file, and choose extract all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7D21-1FBA-BD9A-C89B-56DDE45F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1441264"/>
            <a:ext cx="4674296" cy="3390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AC2DC-2259-945D-5A20-87601BF4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34" y="3494567"/>
            <a:ext cx="5543550" cy="321024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AF08A7-DFB5-430E-5230-A1FF26FCA09C}"/>
              </a:ext>
            </a:extLst>
          </p:cNvPr>
          <p:cNvCxnSpPr>
            <a:cxnSpLocks/>
          </p:cNvCxnSpPr>
          <p:nvPr/>
        </p:nvCxnSpPr>
        <p:spPr>
          <a:xfrm>
            <a:off x="828675" y="3343655"/>
            <a:ext cx="3505200" cy="32758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B4D6B2-4094-C2D2-06EC-82DD52227A8D}"/>
              </a:ext>
            </a:extLst>
          </p:cNvPr>
          <p:cNvCxnSpPr>
            <a:cxnSpLocks/>
          </p:cNvCxnSpPr>
          <p:nvPr/>
        </p:nvCxnSpPr>
        <p:spPr>
          <a:xfrm>
            <a:off x="5236930" y="1863932"/>
            <a:ext cx="5634736" cy="193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92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6F32-8019-9E72-8AC5-D8EC8303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86" y="68361"/>
            <a:ext cx="11747048" cy="75882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Project structure: navigate to extracted folder to view the project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0A48B-EED1-A4F4-B524-7E50493B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952500"/>
            <a:ext cx="7062379" cy="56673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CA83C5-33C0-8F62-4345-6D7216C6FBDA}"/>
              </a:ext>
            </a:extLst>
          </p:cNvPr>
          <p:cNvCxnSpPr>
            <a:cxnSpLocks/>
          </p:cNvCxnSpPr>
          <p:nvPr/>
        </p:nvCxnSpPr>
        <p:spPr>
          <a:xfrm flipH="1">
            <a:off x="2917371" y="1506583"/>
            <a:ext cx="5460275" cy="22119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BC4A35-BA6C-DDC2-8F8D-4751CBC20DFE}"/>
              </a:ext>
            </a:extLst>
          </p:cNvPr>
          <p:cNvSpPr txBox="1"/>
          <p:nvPr/>
        </p:nvSpPr>
        <p:spPr>
          <a:xfrm>
            <a:off x="8055429" y="952500"/>
            <a:ext cx="41365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C00000"/>
                </a:solidFill>
              </a:rPr>
              <a:t>smart_bulb.html </a:t>
            </a:r>
            <a:r>
              <a:rPr lang="en-US" dirty="0"/>
              <a:t>– This is front-end html (html-based ) user web interface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C00000"/>
                </a:solidFill>
              </a:rPr>
              <a:t>smart_bulb.py </a:t>
            </a:r>
            <a:r>
              <a:rPr lang="en-US" dirty="0"/>
              <a:t>–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This is the back-end Python script that runs on the Raspberry Pi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Communicates with the GPIO header to control the desk lamp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41A2D8-E84E-4507-845B-852E3865CA1D}"/>
              </a:ext>
            </a:extLst>
          </p:cNvPr>
          <p:cNvCxnSpPr>
            <a:cxnSpLocks/>
          </p:cNvCxnSpPr>
          <p:nvPr/>
        </p:nvCxnSpPr>
        <p:spPr>
          <a:xfrm flipH="1">
            <a:off x="3143794" y="3953691"/>
            <a:ext cx="5233852" cy="14804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5262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4F1-2970-D1EC-1F88-0E331ECE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9" y="63284"/>
            <a:ext cx="11817531" cy="6682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Install Visual Studio Code (VSCode) Editor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B407-F71F-65A9-69C8-BFACFD19D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53900"/>
            <a:ext cx="8530046" cy="569073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VSCode is the most popular software development code editor available today.</a:t>
            </a:r>
          </a:p>
          <a:p>
            <a:pPr lvl="2"/>
            <a:r>
              <a:rPr lang="en-US" dirty="0"/>
              <a:t>Typically, the software development for the Raspberry Pi is performed on a development host (your windows laptop) which equipped with development tools including: VSCode, Python, debuggers, and potentially device simulators etc.)   </a:t>
            </a:r>
          </a:p>
          <a:p>
            <a:pPr lvl="3"/>
            <a:r>
              <a:rPr lang="en-US" dirty="0"/>
              <a:t>Software is typically developed and tested incrementally </a:t>
            </a:r>
          </a:p>
          <a:p>
            <a:pPr lvl="4"/>
            <a:r>
              <a:rPr lang="en-US" dirty="0"/>
              <a:t>The resulting software artifacts are moved from the dev host to the Raspberry Pi (sometimes referred to as the target device) and tested. </a:t>
            </a:r>
          </a:p>
          <a:p>
            <a:pPr lvl="5"/>
            <a:r>
              <a:rPr lang="en-US" dirty="0"/>
              <a:t>Debuggers help with development  </a:t>
            </a:r>
          </a:p>
          <a:p>
            <a:pPr lvl="6"/>
            <a:r>
              <a:rPr lang="en-US" dirty="0"/>
              <a:t>Note: although development can be performed directly on the Raspberry Pi, this is more often performed on the dev host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Download and install Visual studio code for Windows:</a:t>
            </a:r>
          </a:p>
          <a:p>
            <a:pPr lvl="2"/>
            <a:r>
              <a:rPr lang="en-US" dirty="0">
                <a:hlinkClick r:id="rId2"/>
              </a:rPr>
              <a:t>https://code.visualstudio.com/download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FFFB-F0FA-7260-9192-1DF99205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669" y="1947073"/>
            <a:ext cx="3587931" cy="32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2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0858-35F2-E923-6F90-82911BE8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8256"/>
            <a:ext cx="11849100" cy="493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Opening the Project in VSCode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192E7-B98F-DCB5-EA45-F3D84DAA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88320"/>
            <a:ext cx="4187151" cy="5654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FC59E-B5E8-E196-8C35-C5AFF242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927" y="1469872"/>
            <a:ext cx="4120055" cy="48768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4353926-A865-04BA-7E97-9F02DEFF671E}"/>
              </a:ext>
            </a:extLst>
          </p:cNvPr>
          <p:cNvSpPr/>
          <p:nvPr/>
        </p:nvSpPr>
        <p:spPr>
          <a:xfrm>
            <a:off x="2821900" y="2637584"/>
            <a:ext cx="1066800" cy="7439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DADDF-F19F-C9CE-09F9-9AFE159675D7}"/>
              </a:ext>
            </a:extLst>
          </p:cNvPr>
          <p:cNvSpPr txBox="1"/>
          <p:nvPr/>
        </p:nvSpPr>
        <p:spPr>
          <a:xfrm>
            <a:off x="8290560" y="1123406"/>
            <a:ext cx="369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 Desktop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the VSCode icon  to start the editor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C1012-6742-E48D-D55B-3DE628E30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342" y="2093519"/>
            <a:ext cx="853763" cy="774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971B1-FA41-7A51-7A11-2EB6C9E8F488}"/>
              </a:ext>
            </a:extLst>
          </p:cNvPr>
          <p:cNvSpPr txBox="1"/>
          <p:nvPr/>
        </p:nvSpPr>
        <p:spPr>
          <a:xfrm>
            <a:off x="8366761" y="3381566"/>
            <a:ext cx="369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“Open Folder”, select the project folder, and click “Select Folder”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3F9641-7EC1-0592-978B-AD07B57D35F9}"/>
              </a:ext>
            </a:extLst>
          </p:cNvPr>
          <p:cNvCxnSpPr>
            <a:cxnSpLocks/>
          </p:cNvCxnSpPr>
          <p:nvPr/>
        </p:nvCxnSpPr>
        <p:spPr>
          <a:xfrm flipH="1" flipV="1">
            <a:off x="6601097" y="2637583"/>
            <a:ext cx="1765664" cy="87197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219564-D68E-F066-65BE-E41B2E428558}"/>
              </a:ext>
            </a:extLst>
          </p:cNvPr>
          <p:cNvCxnSpPr>
            <a:cxnSpLocks/>
          </p:cNvCxnSpPr>
          <p:nvPr/>
        </p:nvCxnSpPr>
        <p:spPr>
          <a:xfrm flipH="1">
            <a:off x="7149737" y="3509554"/>
            <a:ext cx="1217024" cy="23703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3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A1D4-59F0-7AC0-74A1-746846A8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29" y="84083"/>
            <a:ext cx="7240037" cy="104052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The back-end (Python) code in VSCode: </a:t>
            </a:r>
            <a:r>
              <a:rPr lang="en-US" sz="3200" b="1" i="1" dirty="0"/>
              <a:t>smart_bulb.py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14117-3D1D-54F9-D5B9-1035298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8" y="1294228"/>
            <a:ext cx="7390396" cy="536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D96C7-1F8A-6A0F-3DAE-40875A6C5BDA}"/>
              </a:ext>
            </a:extLst>
          </p:cNvPr>
          <p:cNvSpPr txBox="1"/>
          <p:nvPr/>
        </p:nvSpPr>
        <p:spPr>
          <a:xfrm>
            <a:off x="7753631" y="0"/>
            <a:ext cx="435428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back-end (Python 3) script runs on the Raspberry Pi </a:t>
            </a:r>
            <a:r>
              <a:rPr lang="en-US" sz="2000" dirty="0"/>
              <a:t>to control the desk lamp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 </a:t>
            </a:r>
            <a:r>
              <a:rPr lang="en-US" sz="2000" b="1" dirty="0"/>
              <a:t>need to copy </a:t>
            </a:r>
            <a:r>
              <a:rPr lang="en-US" sz="2000" b="1" i="1" dirty="0"/>
              <a:t>smart_bulb.py </a:t>
            </a:r>
            <a:r>
              <a:rPr lang="en-US" sz="2000" b="1" dirty="0"/>
              <a:t>to the Raspberry Pi </a:t>
            </a:r>
            <a:r>
              <a:rPr lang="en-US" sz="2000" dirty="0"/>
              <a:t>using secure copy (</a:t>
            </a:r>
            <a:r>
              <a:rPr lang="en-US" sz="2000" dirty="0">
                <a:hlinkClick r:id="rId3"/>
              </a:rPr>
              <a:t>SCP</a:t>
            </a:r>
            <a:r>
              <a:rPr lang="en-US" sz="20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Controlling the lamp requires logic that uses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i="1" dirty="0">
                <a:hlinkClick r:id="rId4"/>
              </a:rPr>
              <a:t>Paho MQTT library </a:t>
            </a:r>
            <a:r>
              <a:rPr lang="en-US" sz="2000" dirty="0"/>
              <a:t>to connect to the broker using MQTT over web sockets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subscribes to the “bulb” topic, and receives “on” / “off” messages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 Message processing logic uses a </a:t>
            </a:r>
            <a:r>
              <a:rPr lang="en-US" sz="2000" i="1" dirty="0">
                <a:hlinkClick r:id="rId5"/>
              </a:rPr>
              <a:t>GPIO access library </a:t>
            </a:r>
            <a:r>
              <a:rPr lang="en-US" sz="2000" dirty="0"/>
              <a:t>to interface with of the desk lamp by controlling the relay switch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 a few mins to review this code</a:t>
            </a:r>
          </a:p>
        </p:txBody>
      </p:sp>
    </p:spTree>
    <p:extLst>
      <p:ext uri="{BB962C8B-B14F-4D97-AF65-F5344CB8AC3E}">
        <p14:creationId xmlns:p14="http://schemas.microsoft.com/office/powerpoint/2010/main" val="4099874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" y="128039"/>
            <a:ext cx="12005337" cy="6295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Create folder on the Raspberry Pi to store </a:t>
            </a:r>
            <a:r>
              <a:rPr lang="en-US" sz="4400" b="1" i="1" dirty="0"/>
              <a:t>smart_bulb.py 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" y="776771"/>
            <a:ext cx="5564778" cy="5953190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dirty="0"/>
              <a:t>Open windows terminal  and start an SSH session with Raspberry Pi:</a:t>
            </a:r>
          </a:p>
          <a:p>
            <a:pPr lvl="3"/>
            <a:r>
              <a:rPr lang="en-US" sz="2400" dirty="0"/>
              <a:t>Enter command:  </a:t>
            </a:r>
            <a:r>
              <a:rPr lang="en-US" sz="24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2400" dirty="0"/>
              <a:t>-  replace {teamname} with corresponding team name: </a:t>
            </a:r>
          </a:p>
          <a:p>
            <a:pPr lvl="4"/>
            <a:r>
              <a:rPr lang="en-US" sz="2200" dirty="0"/>
              <a:t>Example Team: “Viper”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sz="2200" dirty="0">
                <a:sym typeface="Wingdings" panose="05000000000000000000" pitchFamily="2" charset="2"/>
              </a:rPr>
              <a:t>Create a new destination folder  to store the smart_bulb.py script</a:t>
            </a:r>
            <a:endParaRPr lang="en-US" sz="2200" dirty="0"/>
          </a:p>
          <a:p>
            <a:pPr lvl="6"/>
            <a:r>
              <a:rPr lang="en-US" sz="2200" i="1" dirty="0">
                <a:solidFill>
                  <a:schemeClr val="accent6"/>
                </a:solidFill>
              </a:rPr>
              <a:t>mkdir ~/smartbulb</a:t>
            </a:r>
          </a:p>
          <a:p>
            <a:pPr lvl="4"/>
            <a:r>
              <a:rPr lang="en-US" sz="2200" dirty="0"/>
              <a:t>You can type </a:t>
            </a:r>
            <a:r>
              <a:rPr lang="en-US" sz="2200" i="1" dirty="0"/>
              <a:t>exit </a:t>
            </a:r>
            <a:r>
              <a:rPr lang="en-US" sz="2200" dirty="0"/>
              <a:t>to terminate the SSH session, but leave it active, we will continue to use it </a:t>
            </a:r>
          </a:p>
          <a:p>
            <a:pPr marL="2743200" lvl="6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549D2-1E62-5D8D-9C94-D36E43CF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7" y="1672855"/>
            <a:ext cx="6078584" cy="38048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37ECA8-8CE7-CED6-7201-FE343821A858}"/>
              </a:ext>
            </a:extLst>
          </p:cNvPr>
          <p:cNvCxnSpPr>
            <a:cxnSpLocks/>
          </p:cNvCxnSpPr>
          <p:nvPr/>
        </p:nvCxnSpPr>
        <p:spPr>
          <a:xfrm flipV="1">
            <a:off x="5433848" y="2041451"/>
            <a:ext cx="3618003" cy="2919432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E1C134-0A77-6DF5-FF6A-3DAA9414A1FD}"/>
              </a:ext>
            </a:extLst>
          </p:cNvPr>
          <p:cNvCxnSpPr>
            <a:cxnSpLocks/>
          </p:cNvCxnSpPr>
          <p:nvPr/>
        </p:nvCxnSpPr>
        <p:spPr>
          <a:xfrm flipV="1">
            <a:off x="5107186" y="5273749"/>
            <a:ext cx="1690563" cy="37027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0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F050-B9E4-FDAD-CC92-62AE0188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07950"/>
            <a:ext cx="11620500" cy="96837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392C-229D-C1BA-20E6-8ED4AB8C8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 Raspberry PI?</a:t>
            </a:r>
          </a:p>
          <a:p>
            <a:pPr lvl="1"/>
            <a:r>
              <a:rPr lang="en-US" dirty="0">
                <a:hlinkClick r:id="rId2"/>
              </a:rPr>
              <a:t>https://www.youtube.com/watch?v=eZ74x6dVYes</a:t>
            </a:r>
            <a:endParaRPr lang="en-US" dirty="0"/>
          </a:p>
          <a:p>
            <a:pPr lvl="2"/>
            <a:r>
              <a:rPr lang="en-US" dirty="0"/>
              <a:t>Pi board comparison: </a:t>
            </a:r>
            <a:r>
              <a:rPr lang="en-US" dirty="0">
                <a:hlinkClick r:id="rId3"/>
              </a:rPr>
              <a:t>https://socialcompare.com/en/comparison/raspberrypi-models-comparison</a:t>
            </a:r>
            <a:endParaRPr lang="en-US" dirty="0"/>
          </a:p>
          <a:p>
            <a:pPr lvl="3"/>
            <a:r>
              <a:rPr lang="en-US" dirty="0"/>
              <a:t>Uses?   Many!</a:t>
            </a:r>
          </a:p>
          <a:p>
            <a:pPr lvl="4"/>
            <a:r>
              <a:rPr lang="en-US" dirty="0"/>
              <a:t>industrial automation </a:t>
            </a:r>
          </a:p>
          <a:p>
            <a:pPr lvl="5"/>
            <a:r>
              <a:rPr lang="en-US" dirty="0"/>
              <a:t>applications for prototyping</a:t>
            </a:r>
          </a:p>
          <a:p>
            <a:pPr lvl="5"/>
            <a:r>
              <a:rPr lang="en-US" dirty="0"/>
              <a:t>embedded systems</a:t>
            </a:r>
          </a:p>
          <a:p>
            <a:pPr lvl="5"/>
            <a:r>
              <a:rPr lang="en-US" dirty="0"/>
              <a:t>low-cost process controller</a:t>
            </a:r>
          </a:p>
          <a:p>
            <a:pPr lvl="4"/>
            <a:r>
              <a:rPr lang="en-US" dirty="0"/>
              <a:t>Home automation</a:t>
            </a:r>
          </a:p>
          <a:p>
            <a:pPr lvl="5"/>
            <a:r>
              <a:rPr lang="en-US" dirty="0"/>
              <a:t>DIY, education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Raspberry Pi versus Arduino</a:t>
            </a:r>
          </a:p>
          <a:p>
            <a:pPr lvl="2"/>
            <a:r>
              <a:rPr lang="en-US" dirty="0">
                <a:hlinkClick r:id="rId4"/>
              </a:rPr>
              <a:t>https://webbylab.com/blog/arduino-vs-raspberry-pi-key-differences-comparison-table/</a:t>
            </a:r>
            <a:endParaRPr lang="en-US" dirty="0"/>
          </a:p>
          <a:p>
            <a:pPr lvl="3"/>
            <a:r>
              <a:rPr lang="en-US" dirty="0">
                <a:hlinkClick r:id="rId5"/>
              </a:rPr>
              <a:t>https://www.youtube.com/watch?v=p40OetppIDg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Raspberry Pi 5 (latest version)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https://www.raspberrypi.com/news/introducing-raspberry-pi-5/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29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79" y="34922"/>
            <a:ext cx="11929242" cy="4737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Use Secure (SCP) to copy </a:t>
            </a:r>
            <a:r>
              <a:rPr lang="en-US" sz="3600" b="1" i="1" dirty="0"/>
              <a:t>smart_bulb.py </a:t>
            </a:r>
            <a:r>
              <a:rPr lang="en-US" sz="3600" dirty="0"/>
              <a:t>to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8" y="851338"/>
            <a:ext cx="6117264" cy="471217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Navigate to the project folder, right-click, and choose “Open in terminal </a:t>
            </a:r>
          </a:p>
          <a:p>
            <a:pPr lvl="1"/>
            <a:r>
              <a:rPr lang="en-US" sz="2000" dirty="0"/>
              <a:t>Type the following command:</a:t>
            </a:r>
          </a:p>
          <a:p>
            <a:pPr lvl="2"/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scp .\smart_bulb.py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teamnamepi.local</a:t>
            </a:r>
            <a:r>
              <a:rPr lang="en-US" sz="1600" b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:~/smartbulb</a:t>
            </a:r>
            <a:endParaRPr lang="en-US" sz="1600" dirty="0">
              <a:solidFill>
                <a:schemeClr val="accent1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lvl="2"/>
            <a:endParaRPr lang="en-US" sz="1600" i="1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lvl="3"/>
            <a:r>
              <a:rPr lang="en-US" dirty="0">
                <a:latin typeface="Consolas" panose="020B0609020204030204" pitchFamily="49" charset="0"/>
              </a:rPr>
              <a:t>This copies </a:t>
            </a:r>
            <a:r>
              <a:rPr lang="en-US" i="1" dirty="0">
                <a:latin typeface="Consolas" panose="020B0609020204030204" pitchFamily="49" charset="0"/>
              </a:rPr>
              <a:t>smart-bulb.py </a:t>
            </a:r>
            <a:r>
              <a:rPr lang="en-US" dirty="0">
                <a:latin typeface="Consolas" panose="020B0609020204030204" pitchFamily="49" charset="0"/>
              </a:rPr>
              <a:t>to the Raspberry Pi destination folder created in the previous step:  </a:t>
            </a:r>
            <a:r>
              <a:rPr lang="en-US" i="1" dirty="0">
                <a:latin typeface="Consolas" panose="020B0609020204030204" pitchFamily="49" charset="0"/>
              </a:rPr>
              <a:t>~/smartbulb</a:t>
            </a:r>
          </a:p>
          <a:p>
            <a:pPr lvl="3"/>
            <a:endParaRPr lang="en-US" i="1" dirty="0">
              <a:latin typeface="Consolas" panose="020B0609020204030204" pitchFamily="49" charset="0"/>
            </a:endParaRPr>
          </a:p>
          <a:p>
            <a:pPr lvl="3"/>
            <a:r>
              <a:rPr lang="en-US" i="1" dirty="0">
                <a:solidFill>
                  <a:schemeClr val="accent1"/>
                </a:solidFill>
              </a:rPr>
              <a:t>Replace pi@{teamname}pi.local   </a:t>
            </a:r>
            <a:r>
              <a:rPr lang="en-US" dirty="0"/>
              <a:t>-  with corresponding team name: </a:t>
            </a:r>
          </a:p>
          <a:p>
            <a:pPr lvl="4"/>
            <a:r>
              <a:rPr lang="en-US" dirty="0"/>
              <a:t>Example Team: “Viper”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600" b="0" dirty="0">
                <a:solidFill>
                  <a:srgbClr val="C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Example:</a:t>
            </a:r>
            <a:endParaRPr lang="en-US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1A88B-5265-2C87-DE43-2C3E4D5AD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930" y="940940"/>
            <a:ext cx="5428191" cy="39943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98BA97-A8A1-D17A-9F32-687485C1BCB5}"/>
              </a:ext>
            </a:extLst>
          </p:cNvPr>
          <p:cNvCxnSpPr>
            <a:cxnSpLocks/>
          </p:cNvCxnSpPr>
          <p:nvPr/>
        </p:nvCxnSpPr>
        <p:spPr>
          <a:xfrm flipV="1">
            <a:off x="4330995" y="1389321"/>
            <a:ext cx="6131442" cy="33307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B9196-26EB-BC38-3CB4-E324EA838F9B}"/>
              </a:ext>
            </a:extLst>
          </p:cNvPr>
          <p:cNvCxnSpPr>
            <a:cxnSpLocks/>
          </p:cNvCxnSpPr>
          <p:nvPr/>
        </p:nvCxnSpPr>
        <p:spPr>
          <a:xfrm>
            <a:off x="4330995" y="1722391"/>
            <a:ext cx="4674030" cy="2816814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5166E7D-E232-D5E9-C94C-765DA8A03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03" y="5450591"/>
            <a:ext cx="10481660" cy="130180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FAC947-5D47-EF00-4B7B-24849318F908}"/>
              </a:ext>
            </a:extLst>
          </p:cNvPr>
          <p:cNvCxnSpPr>
            <a:cxnSpLocks/>
          </p:cNvCxnSpPr>
          <p:nvPr/>
        </p:nvCxnSpPr>
        <p:spPr>
          <a:xfrm>
            <a:off x="2108879" y="5300226"/>
            <a:ext cx="3696498" cy="33307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108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99B4-255E-E316-99FF-A34C926B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5" y="0"/>
            <a:ext cx="12064409" cy="5316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Install the Python  dependencies required to run </a:t>
            </a:r>
            <a:r>
              <a:rPr lang="en-US" sz="3600" i="1" dirty="0"/>
              <a:t>smart_bulb.py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9FC0A-ED4A-7630-033F-9997994A6DED}"/>
              </a:ext>
            </a:extLst>
          </p:cNvPr>
          <p:cNvSpPr txBox="1"/>
          <p:nvPr/>
        </p:nvSpPr>
        <p:spPr>
          <a:xfrm>
            <a:off x="174831" y="757997"/>
            <a:ext cx="691354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to active SSH session with the Raspberry Pi (or start a new session)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Navigate the folder created previously for storing the smart_bulb.py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Enter command: </a:t>
            </a:r>
            <a:r>
              <a:rPr lang="en-US" i="1" dirty="0">
                <a:solidFill>
                  <a:schemeClr val="accent6"/>
                </a:solidFill>
              </a:rPr>
              <a:t>cd ~/smartbulb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Verify the smart_bulb.py was successfully transferred by entering command: </a:t>
            </a:r>
            <a:r>
              <a:rPr lang="en-US" i="1" dirty="0">
                <a:solidFill>
                  <a:schemeClr val="accent6"/>
                </a:solidFill>
              </a:rPr>
              <a:t>ls –l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IoT smartbulb project was developed to be compatible with  Python 3.9 and greater: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Verify Python 3 is preinstalled on the Raspberry Pi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 Unicode MS"/>
              </a:rPr>
              <a:t>python3 –version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dirty="0">
                <a:hlinkClick r:id="rId2"/>
              </a:rPr>
              <a:t>Paho MQTT Client </a:t>
            </a:r>
            <a:r>
              <a:rPr lang="en-US" dirty="0"/>
              <a:t>package library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 Unicode MS"/>
              </a:rPr>
              <a:t>pip3 install "paho-mqtt&lt;2.0.0"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600" dirty="0"/>
              <a:t>Note: Version 2.0.0 of the library was released in February 2024; and contains breaking changes so the above installs v1</a:t>
            </a:r>
          </a:p>
          <a:p>
            <a:pPr marL="1257300" lvl="2" indent="-342900">
              <a:buFont typeface="+mj-lt"/>
              <a:buAutoNum type="arabicPeriod"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</a:rPr>
              <a:t>Install  </a:t>
            </a:r>
            <a:r>
              <a:rPr lang="en-US" dirty="0"/>
              <a:t>Python module to control the GPIO: </a:t>
            </a:r>
            <a:r>
              <a:rPr lang="en-US" dirty="0">
                <a:hlinkClick r:id="rId3"/>
              </a:rPr>
              <a:t>RPi.GPIO</a:t>
            </a:r>
            <a:endParaRPr lang="en-US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accent6"/>
                </a:solidFill>
              </a:rPr>
              <a:t>pip3 install RPi.GPIO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524F8-BBC6-9F12-A130-9250659E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022" y="868236"/>
            <a:ext cx="4515293" cy="189622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F2A0E07-5E96-A0E4-07F1-EF85D9699597}"/>
              </a:ext>
            </a:extLst>
          </p:cNvPr>
          <p:cNvSpPr/>
          <p:nvPr/>
        </p:nvSpPr>
        <p:spPr>
          <a:xfrm>
            <a:off x="6411428" y="1637745"/>
            <a:ext cx="878959" cy="4352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12A0E1-29A5-3C0C-48F2-4DBC97044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221" y="4550217"/>
            <a:ext cx="4841357" cy="154978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FFBD567-4A24-C39A-60C7-B34591EF7EBC}"/>
              </a:ext>
            </a:extLst>
          </p:cNvPr>
          <p:cNvSpPr/>
          <p:nvPr/>
        </p:nvSpPr>
        <p:spPr>
          <a:xfrm>
            <a:off x="6117262" y="4571855"/>
            <a:ext cx="878959" cy="36591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DD7344-39FC-7234-1793-12CC635E3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701" y="3119823"/>
            <a:ext cx="4037387" cy="1075744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DD00A23A-672F-B4B5-C93F-147FCBEC7CE0}"/>
              </a:ext>
            </a:extLst>
          </p:cNvPr>
          <p:cNvSpPr/>
          <p:nvPr/>
        </p:nvSpPr>
        <p:spPr>
          <a:xfrm>
            <a:off x="6436232" y="3300569"/>
            <a:ext cx="971109" cy="36591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7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wires&#10;&#10;Description automatically generated">
            <a:extLst>
              <a:ext uri="{FF2B5EF4-FFF2-40B4-BE49-F238E27FC236}">
                <a16:creationId xmlns:a16="http://schemas.microsoft.com/office/drawing/2014/main" id="{60A3C463-9734-8EDE-B842-9B2367A74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77" y="1234387"/>
            <a:ext cx="4294643" cy="2497898"/>
          </a:xfrm>
          <a:prstGeom prst="rect">
            <a:avLst/>
          </a:prstGeom>
        </p:spPr>
      </p:pic>
      <p:pic>
        <p:nvPicPr>
          <p:cNvPr id="9" name="Picture 8" descr="A blue and orange logo&#10;&#10;Description automatically generated">
            <a:extLst>
              <a:ext uri="{FF2B5EF4-FFF2-40B4-BE49-F238E27FC236}">
                <a16:creationId xmlns:a16="http://schemas.microsoft.com/office/drawing/2014/main" id="{E583EEBC-A269-10D2-78C7-1BA6F5D24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92" y="813410"/>
            <a:ext cx="1135856" cy="123348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450BE3-AF8D-D90B-CB55-776E017F7697}"/>
              </a:ext>
            </a:extLst>
          </p:cNvPr>
          <p:cNvSpPr/>
          <p:nvPr/>
        </p:nvSpPr>
        <p:spPr>
          <a:xfrm>
            <a:off x="7224491" y="4183928"/>
            <a:ext cx="1925962" cy="939751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smart_bulb.py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6BCEF1E-D0EB-DD8E-D37F-91E9224B05C8}"/>
              </a:ext>
            </a:extLst>
          </p:cNvPr>
          <p:cNvSpPr/>
          <p:nvPr/>
        </p:nvSpPr>
        <p:spPr>
          <a:xfrm>
            <a:off x="7727020" y="1690934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55E0152-FAF8-6C28-B7A0-7603549E7475}"/>
              </a:ext>
            </a:extLst>
          </p:cNvPr>
          <p:cNvSpPr/>
          <p:nvPr/>
        </p:nvSpPr>
        <p:spPr>
          <a:xfrm rot="10800000">
            <a:off x="7730594" y="3588757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A0645C3-5A29-88D3-7506-66E275DCB3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5290" y="1451778"/>
            <a:ext cx="710501" cy="3869314"/>
          </a:xfrm>
          <a:prstGeom prst="bentConnector3">
            <a:avLst>
              <a:gd name="adj1" fmla="val 163101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3ED2A-9F28-73F1-8307-D7D7678D1D42}"/>
              </a:ext>
            </a:extLst>
          </p:cNvPr>
          <p:cNvSpPr txBox="1"/>
          <p:nvPr/>
        </p:nvSpPr>
        <p:spPr>
          <a:xfrm>
            <a:off x="4968950" y="4291298"/>
            <a:ext cx="118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”on”, ”off”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4C05DB-0B59-E1B6-F05B-F0D6E983B373}"/>
              </a:ext>
            </a:extLst>
          </p:cNvPr>
          <p:cNvSpPr txBox="1"/>
          <p:nvPr/>
        </p:nvSpPr>
        <p:spPr>
          <a:xfrm>
            <a:off x="3448632" y="2977720"/>
            <a:ext cx="254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Subscribe to MQTT  </a:t>
            </a:r>
          </a:p>
          <a:p>
            <a:r>
              <a:rPr lang="en-US" dirty="0">
                <a:solidFill>
                  <a:srgbClr val="92D050"/>
                </a:solidFill>
              </a:rPr>
              <a:t>	</a:t>
            </a:r>
            <a:r>
              <a:rPr lang="en-US" dirty="0"/>
              <a:t>topic: </a:t>
            </a:r>
            <a:r>
              <a:rPr lang="en-US" i="1" dirty="0">
                <a:solidFill>
                  <a:schemeClr val="accent6"/>
                </a:solidFill>
              </a:rPr>
              <a:t>Bulb/</a:t>
            </a:r>
            <a:r>
              <a:rPr lang="en-US" dirty="0">
                <a:solidFill>
                  <a:schemeClr val="accent6"/>
                </a:solidFill>
              </a:rPr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471CBF-1B27-1AD2-7451-4C04D4ACE75C}"/>
              </a:ext>
            </a:extLst>
          </p:cNvPr>
          <p:cNvSpPr txBox="1"/>
          <p:nvPr/>
        </p:nvSpPr>
        <p:spPr>
          <a:xfrm>
            <a:off x="4461661" y="3975845"/>
            <a:ext cx="15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Messages: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D785FC-6DED-B077-4163-86E218DBE65F}"/>
              </a:ext>
            </a:extLst>
          </p:cNvPr>
          <p:cNvSpPr/>
          <p:nvPr/>
        </p:nvSpPr>
        <p:spPr>
          <a:xfrm>
            <a:off x="6715291" y="4895431"/>
            <a:ext cx="1386718" cy="80807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Paho MQTT client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745310-071A-85C2-7723-268F10F80217}"/>
              </a:ext>
            </a:extLst>
          </p:cNvPr>
          <p:cNvSpPr/>
          <p:nvPr/>
        </p:nvSpPr>
        <p:spPr>
          <a:xfrm>
            <a:off x="6152946" y="1297173"/>
            <a:ext cx="258000" cy="4129589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F0D25-21AE-151E-2169-B1C5A86519B5}"/>
              </a:ext>
            </a:extLst>
          </p:cNvPr>
          <p:cNvSpPr/>
          <p:nvPr/>
        </p:nvSpPr>
        <p:spPr>
          <a:xfrm rot="5400000">
            <a:off x="6813920" y="893744"/>
            <a:ext cx="253686" cy="1060544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4D6A74-33FB-713A-F261-738F72A6405A}"/>
              </a:ext>
            </a:extLst>
          </p:cNvPr>
          <p:cNvSpPr/>
          <p:nvPr/>
        </p:nvSpPr>
        <p:spPr>
          <a:xfrm rot="5400000">
            <a:off x="6436048" y="5147520"/>
            <a:ext cx="253684" cy="304799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66D76-C265-81A1-55F9-0C162CA9F354}"/>
              </a:ext>
            </a:extLst>
          </p:cNvPr>
          <p:cNvSpPr txBox="1"/>
          <p:nvPr/>
        </p:nvSpPr>
        <p:spPr>
          <a:xfrm>
            <a:off x="4166694" y="1674600"/>
            <a:ext cx="157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WebSocket</a:t>
            </a:r>
          </a:p>
          <a:p>
            <a:r>
              <a:rPr lang="en-US" dirty="0"/>
              <a:t> (port 9001)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82C86D-D797-4382-ECB2-16BD3572156D}"/>
              </a:ext>
            </a:extLst>
          </p:cNvPr>
          <p:cNvCxnSpPr/>
          <p:nvPr/>
        </p:nvCxnSpPr>
        <p:spPr>
          <a:xfrm>
            <a:off x="5320439" y="1990971"/>
            <a:ext cx="810893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AAEE06-0FFF-DBF2-43FF-325F5582682E}"/>
              </a:ext>
            </a:extLst>
          </p:cNvPr>
          <p:cNvCxnSpPr>
            <a:cxnSpLocks/>
          </p:cNvCxnSpPr>
          <p:nvPr/>
        </p:nvCxnSpPr>
        <p:spPr>
          <a:xfrm>
            <a:off x="5506144" y="3263592"/>
            <a:ext cx="758457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C57BD9C-98FE-7AEB-B60D-F4846CC0161F}"/>
              </a:ext>
            </a:extLst>
          </p:cNvPr>
          <p:cNvSpPr/>
          <p:nvPr/>
        </p:nvSpPr>
        <p:spPr>
          <a:xfrm>
            <a:off x="8753727" y="4895431"/>
            <a:ext cx="1125441" cy="8080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RPi.GPIO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5DD6DF9-3DF7-F1C4-EA9F-93BBA282D8F0}"/>
              </a:ext>
            </a:extLst>
          </p:cNvPr>
          <p:cNvSpPr/>
          <p:nvPr/>
        </p:nvSpPr>
        <p:spPr>
          <a:xfrm>
            <a:off x="8178769" y="5235376"/>
            <a:ext cx="547017" cy="19138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CF7887A-4C75-9089-B978-EADCB6E73266}"/>
              </a:ext>
            </a:extLst>
          </p:cNvPr>
          <p:cNvCxnSpPr>
            <a:cxnSpLocks/>
            <a:stCxn id="34" idx="3"/>
          </p:cNvCxnSpPr>
          <p:nvPr/>
        </p:nvCxnSpPr>
        <p:spPr>
          <a:xfrm flipH="1" flipV="1">
            <a:off x="9031764" y="3295920"/>
            <a:ext cx="847404" cy="2003548"/>
          </a:xfrm>
          <a:prstGeom prst="bentConnector4">
            <a:avLst>
              <a:gd name="adj1" fmla="val -26977"/>
              <a:gd name="adj2" fmla="val 60083"/>
            </a:avLst>
          </a:prstGeom>
          <a:ln w="34925"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5BFA4E-3308-7CBF-5494-E0CBFBAEA873}"/>
              </a:ext>
            </a:extLst>
          </p:cNvPr>
          <p:cNvSpPr txBox="1"/>
          <p:nvPr/>
        </p:nvSpPr>
        <p:spPr>
          <a:xfrm>
            <a:off x="9175898" y="3384755"/>
            <a:ext cx="182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Relay (Lamp) signal on / off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6323A3-7BAD-7029-2884-6DA533568DB2}"/>
              </a:ext>
            </a:extLst>
          </p:cNvPr>
          <p:cNvSpPr txBox="1"/>
          <p:nvPr/>
        </p:nvSpPr>
        <p:spPr>
          <a:xfrm>
            <a:off x="7400662" y="685960"/>
            <a:ext cx="157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</a:t>
            </a:r>
          </a:p>
        </p:txBody>
      </p:sp>
      <p:pic>
        <p:nvPicPr>
          <p:cNvPr id="40" name="Picture 39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1B50E91D-AC88-803A-0C40-4850D2459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3702" y="196666"/>
            <a:ext cx="891710" cy="12334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02430B-BA41-3F10-D3E6-AF3EC2C159DE}"/>
              </a:ext>
            </a:extLst>
          </p:cNvPr>
          <p:cNvSpPr txBox="1"/>
          <p:nvPr/>
        </p:nvSpPr>
        <p:spPr>
          <a:xfrm>
            <a:off x="73328" y="1028269"/>
            <a:ext cx="271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Run, enter command:  </a:t>
            </a:r>
          </a:p>
          <a:p>
            <a:r>
              <a:rPr lang="en-US" i="1" dirty="0">
                <a:solidFill>
                  <a:schemeClr val="accent6"/>
                </a:solidFill>
              </a:rPr>
              <a:t>python ./smart_bulb.py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DB8A4-DF0B-3EF3-A305-BFF467386826}"/>
              </a:ext>
            </a:extLst>
          </p:cNvPr>
          <p:cNvSpPr txBox="1"/>
          <p:nvPr/>
        </p:nvSpPr>
        <p:spPr>
          <a:xfrm>
            <a:off x="73328" y="15153"/>
            <a:ext cx="6795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Back-end: smart_bulb.py (</a:t>
            </a:r>
            <a:r>
              <a:rPr lang="en-US" sz="2400" b="1" dirty="0"/>
              <a:t>operational concept) 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FEDB84-18BF-5DDD-4CDD-AB93B611E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8" y="1751004"/>
            <a:ext cx="3746375" cy="104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349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9213-DBA0-A762-7CF7-B27DEF15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4" y="98475"/>
            <a:ext cx="11706206" cy="678617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Front-end user interface (HTML/JS) code in VSCode: </a:t>
            </a:r>
            <a:r>
              <a:rPr lang="en-US" sz="2800" b="1" i="1" dirty="0"/>
              <a:t>smartbulb.html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E8AB6-A66C-D46E-1786-80B5751D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4" y="1244990"/>
            <a:ext cx="5796725" cy="551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5DB83-E6B1-9497-93E8-E85AC48D2885}"/>
              </a:ext>
            </a:extLst>
          </p:cNvPr>
          <p:cNvSpPr txBox="1"/>
          <p:nvPr/>
        </p:nvSpPr>
        <p:spPr>
          <a:xfrm>
            <a:off x="6511815" y="860002"/>
            <a:ext cx="5247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web interface allows the user to toggle a slider switch button that simulates turning a lightbulb from positions.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MQTT over web sockets to control the operation of a desk lamp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0E0552-C23A-BECD-958B-F2A8B040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24" y="2664928"/>
            <a:ext cx="2848287" cy="3299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A9C7C5-1D53-868F-FF58-9AE79803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679" y="2697239"/>
            <a:ext cx="2704207" cy="3234961"/>
          </a:xfrm>
          <a:prstGeom prst="rect">
            <a:avLst/>
          </a:prstGeom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6257F4-839B-CDB0-5E9D-D7AED1A3F026}"/>
              </a:ext>
            </a:extLst>
          </p:cNvPr>
          <p:cNvSpPr/>
          <p:nvPr/>
        </p:nvSpPr>
        <p:spPr>
          <a:xfrm>
            <a:off x="8508047" y="4296163"/>
            <a:ext cx="1353241" cy="328013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5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9356-9B8A-4C18-0E73-DF362A7A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93" y="20244"/>
            <a:ext cx="11789579" cy="1010006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Front-end user interface (HTML/JS) code: </a:t>
            </a:r>
            <a:br>
              <a:rPr lang="en-US" sz="3200" dirty="0"/>
            </a:br>
            <a:r>
              <a:rPr lang="en-US" sz="3200" b="1" i="1" dirty="0"/>
              <a:t>smartbulb.html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F8D72-4666-3D14-8EAC-6488B9FB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8" y="1231132"/>
            <a:ext cx="6598164" cy="551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6B8E81-987B-0CC7-9076-744CB0749B87}"/>
              </a:ext>
            </a:extLst>
          </p:cNvPr>
          <p:cNvSpPr txBox="1"/>
          <p:nvPr/>
        </p:nvSpPr>
        <p:spPr>
          <a:xfrm>
            <a:off x="7823141" y="985926"/>
            <a:ext cx="42145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Find the variable “host” on line 105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Replace the value: “[ip-address]” with the IPv4 address of the Raspberry Pi  and save the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find the IP address, open a terminal and SSH to the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run the following command:  </a:t>
            </a:r>
            <a:r>
              <a:rPr lang="en-US" sz="1600" i="1" dirty="0">
                <a:solidFill>
                  <a:schemeClr val="accent1"/>
                </a:solidFill>
              </a:rPr>
              <a:t>ifconfig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The ip address is shown under the wireless network interface (wlan0)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81E02-A421-B0CF-97FF-CD374091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892" y="4121624"/>
            <a:ext cx="3836805" cy="26240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707D-48C7-A85F-E081-0C8F8AE7C67D}"/>
              </a:ext>
            </a:extLst>
          </p:cNvPr>
          <p:cNvCxnSpPr>
            <a:cxnSpLocks/>
          </p:cNvCxnSpPr>
          <p:nvPr/>
        </p:nvCxnSpPr>
        <p:spPr>
          <a:xfrm flipH="1">
            <a:off x="7771142" y="3699803"/>
            <a:ext cx="2421937" cy="2103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3E3E4F6-910D-48B3-CD39-51506679FFC9}"/>
              </a:ext>
            </a:extLst>
          </p:cNvPr>
          <p:cNvSpPr/>
          <p:nvPr/>
        </p:nvSpPr>
        <p:spPr>
          <a:xfrm>
            <a:off x="4953435" y="2006009"/>
            <a:ext cx="2817707" cy="1955905"/>
          </a:xfrm>
          <a:prstGeom prst="wedgeRoundRectCallout">
            <a:avLst>
              <a:gd name="adj1" fmla="val -76813"/>
              <a:gd name="adj2" fmla="val 7946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 line 105 to the IP address issues to the Pi.</a:t>
            </a:r>
          </a:p>
          <a:p>
            <a:pPr algn="ctr"/>
            <a:r>
              <a:rPr lang="en-US" sz="1600" dirty="0"/>
              <a:t>For Example: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let host = “192.168.1.10”</a:t>
            </a:r>
          </a:p>
          <a:p>
            <a:pPr algn="ctr"/>
            <a:endParaRPr lang="en-US" sz="1600" dirty="0">
              <a:solidFill>
                <a:srgbClr val="C00000"/>
              </a:solidFill>
            </a:endParaRP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Save the file 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F962828-DC4A-5FDF-1DE2-B51F0BD8FCDB}"/>
              </a:ext>
            </a:extLst>
          </p:cNvPr>
          <p:cNvSpPr/>
          <p:nvPr/>
        </p:nvSpPr>
        <p:spPr>
          <a:xfrm>
            <a:off x="154328" y="573669"/>
            <a:ext cx="2869705" cy="886641"/>
          </a:xfrm>
          <a:prstGeom prst="wedgeRoundRectCallout">
            <a:avLst>
              <a:gd name="adj1" fmla="val -2266"/>
              <a:gd name="adj2" fmla="val 987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Smartbulb.html is developed using a combination web technologies:  HTML 5, CSS , and JavaScript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81AC76B0-3F28-BA1F-BF26-A6976AD8286C}"/>
              </a:ext>
            </a:extLst>
          </p:cNvPr>
          <p:cNvSpPr/>
          <p:nvPr/>
        </p:nvSpPr>
        <p:spPr>
          <a:xfrm>
            <a:off x="4475416" y="5626868"/>
            <a:ext cx="2834954" cy="917917"/>
          </a:xfrm>
          <a:prstGeom prst="wedgeRoundRectCallout">
            <a:avLst>
              <a:gd name="adj1" fmla="val -49212"/>
              <a:gd name="adj2" fmla="val 359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JavaScript library is used to establish MQTT connectivity with an MQTT Broker over Websockets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F480C8-BCA8-F82D-68A9-9DFE680E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93" y="4009882"/>
            <a:ext cx="1594195" cy="11554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36DF56-AD34-3F8B-672B-8C4273F6CABC}"/>
              </a:ext>
            </a:extLst>
          </p:cNvPr>
          <p:cNvCxnSpPr>
            <a:cxnSpLocks/>
          </p:cNvCxnSpPr>
          <p:nvPr/>
        </p:nvCxnSpPr>
        <p:spPr>
          <a:xfrm flipH="1">
            <a:off x="7153042" y="3699803"/>
            <a:ext cx="157328" cy="482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67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E2F3-5B16-60AB-FF51-76F9DA03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77835"/>
            <a:ext cx="11962263" cy="660032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Serve up the user interface in a browser such Chrome or Firefox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5E561-5954-7A39-17E8-3F4D3B0F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1" y="1867529"/>
            <a:ext cx="6146268" cy="4251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A69F9-A8CD-A2E2-04CA-150BC8CB03E2}"/>
              </a:ext>
            </a:extLst>
          </p:cNvPr>
          <p:cNvSpPr txBox="1"/>
          <p:nvPr/>
        </p:nvSpPr>
        <p:spPr>
          <a:xfrm>
            <a:off x="463939" y="944199"/>
            <a:ext cx="301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browser, navigate to the smartbulb project folder and open </a:t>
            </a:r>
            <a:r>
              <a:rPr lang="en-US" i="1" dirty="0"/>
              <a:t>smartbulb.html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B9F8-BF13-C506-4642-BBF3513A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2" y="2425072"/>
            <a:ext cx="4068637" cy="366515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0CAC9DF-CEA0-3A1C-3578-21154123B572}"/>
              </a:ext>
            </a:extLst>
          </p:cNvPr>
          <p:cNvSpPr/>
          <p:nvPr/>
        </p:nvSpPr>
        <p:spPr>
          <a:xfrm rot="5400000">
            <a:off x="1143534" y="1945447"/>
            <a:ext cx="529093" cy="43015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E66A82-9A82-254A-04A5-724A11FC1D18}"/>
              </a:ext>
            </a:extLst>
          </p:cNvPr>
          <p:cNvCxnSpPr>
            <a:cxnSpLocks/>
          </p:cNvCxnSpPr>
          <p:nvPr/>
        </p:nvCxnSpPr>
        <p:spPr>
          <a:xfrm flipV="1">
            <a:off x="3545058" y="2497015"/>
            <a:ext cx="5401994" cy="330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47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E2F3-5B16-60AB-FF51-76F9DA03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77835"/>
            <a:ext cx="11962263" cy="51584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Test the Smart bulb: Make sure the back-end: smart-bulb.py is running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DB785-ABC9-FA72-1312-EC732638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2" y="1024960"/>
            <a:ext cx="5442289" cy="4511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5BF8C-3EBF-5DB3-EEF7-FEA3E11C4BD6}"/>
              </a:ext>
            </a:extLst>
          </p:cNvPr>
          <p:cNvSpPr txBox="1"/>
          <p:nvPr/>
        </p:nvSpPr>
        <p:spPr>
          <a:xfrm>
            <a:off x="6317863" y="1024960"/>
            <a:ext cx="428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Team name and click “submit”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DAE8DC-D5EC-0C67-E4C7-867C5BA686B2}"/>
              </a:ext>
            </a:extLst>
          </p:cNvPr>
          <p:cNvCxnSpPr>
            <a:cxnSpLocks/>
          </p:cNvCxnSpPr>
          <p:nvPr/>
        </p:nvCxnSpPr>
        <p:spPr>
          <a:xfrm flipH="1">
            <a:off x="3756837" y="1394292"/>
            <a:ext cx="2567571" cy="257784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69368-3A28-1877-0039-7CEA3165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08" y="1679944"/>
            <a:ext cx="5442290" cy="45843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0D4532-EA8F-DBE9-14FA-7A2DC9661278}"/>
              </a:ext>
            </a:extLst>
          </p:cNvPr>
          <p:cNvCxnSpPr>
            <a:cxnSpLocks/>
          </p:cNvCxnSpPr>
          <p:nvPr/>
        </p:nvCxnSpPr>
        <p:spPr>
          <a:xfrm flipV="1">
            <a:off x="7024577" y="5833040"/>
            <a:ext cx="1906772" cy="43128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0DD31E-86B5-B686-D332-BBD4C6E1C205}"/>
              </a:ext>
            </a:extLst>
          </p:cNvPr>
          <p:cNvSpPr txBox="1"/>
          <p:nvPr/>
        </p:nvSpPr>
        <p:spPr>
          <a:xfrm>
            <a:off x="6479777" y="6264322"/>
            <a:ext cx="57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Toggle the light switch on/off to control the light bulb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4BBB2-8FD4-C28D-93FD-62A52389642E}"/>
              </a:ext>
            </a:extLst>
          </p:cNvPr>
          <p:cNvSpPr txBox="1"/>
          <p:nvPr/>
        </p:nvSpPr>
        <p:spPr>
          <a:xfrm>
            <a:off x="3048000" y="310760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Front-end user interface (HTML/JS) code in VSCode: </a:t>
            </a:r>
            <a:r>
              <a:rPr lang="en-US" sz="1800" b="1" i="1" dirty="0"/>
              <a:t>smartbulb.html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143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2F1F-DC29-69CD-1DB2-17929E32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798"/>
          </a:xfrm>
        </p:spPr>
        <p:txBody>
          <a:bodyPr/>
          <a:lstStyle/>
          <a:p>
            <a:r>
              <a:rPr lang="en-US" dirty="0"/>
              <a:t>Challenge Questions…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5F08-DE3A-3FB5-4733-A3E965A6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924"/>
            <a:ext cx="10515600" cy="5120639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 you change your front-end code, so it controls the instructor’s desk lamp at the front of the room?  </a:t>
            </a:r>
          </a:p>
          <a:p>
            <a:pPr lvl="1"/>
            <a:r>
              <a:rPr lang="en-US" dirty="0"/>
              <a:t>You’ll need one piece of the information to accomplish this.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Can you modify your front-end code to control another team’s lightbulb?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Would you say that your IoT desk lamp implementation meets a reasonable level of security?  Why or why not?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Notice (on line 28) that your  back-end code (smart_bulb.py) connect to the MQTT over local host (127.0.0.1) .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 Explain what local host is?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Why can your back-end code connect to MQTT over local host?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your most surprising discovery about the Raspberry Pi?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74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3C5A-8654-9DA3-AC64-6CBC1D71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63" y="69493"/>
            <a:ext cx="11545573" cy="7967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Raspberry Pi Edge Processing : (AI Image Recognition Demo)</a:t>
            </a:r>
            <a:br>
              <a:rPr lang="en-US" sz="3600" dirty="0"/>
            </a:br>
            <a:r>
              <a:rPr lang="en-US" sz="3600" dirty="0"/>
              <a:t>(Time Permitting)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4146F7E-DD2F-2009-E109-C3C183348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36" y="4361556"/>
            <a:ext cx="3740101" cy="2400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2AB87-15E0-E775-9562-B622B226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126" y="1445602"/>
            <a:ext cx="3410919" cy="2461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35779-55F3-7B33-15C2-8D1BCA5DDABD}"/>
              </a:ext>
            </a:extLst>
          </p:cNvPr>
          <p:cNvSpPr txBox="1"/>
          <p:nvPr/>
        </p:nvSpPr>
        <p:spPr>
          <a:xfrm>
            <a:off x="266063" y="5797244"/>
            <a:ext cx="646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Object Classifier (External) Client – running on Windows 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319D6-27B3-5657-1D1F-442A6B225B5F}"/>
              </a:ext>
            </a:extLst>
          </p:cNvPr>
          <p:cNvSpPr txBox="1"/>
          <p:nvPr/>
        </p:nvSpPr>
        <p:spPr>
          <a:xfrm>
            <a:off x="8283268" y="3833722"/>
            <a:ext cx="361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Object Classifier (REST) Service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E978D0-D5E0-2BDE-22C2-F45427A0BA68}"/>
              </a:ext>
            </a:extLst>
          </p:cNvPr>
          <p:cNvSpPr/>
          <p:nvPr/>
        </p:nvSpPr>
        <p:spPr>
          <a:xfrm>
            <a:off x="6150770" y="1610799"/>
            <a:ext cx="1920766" cy="236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D500279-2CCF-1570-9FC2-B0D79EDD93DB}"/>
              </a:ext>
            </a:extLst>
          </p:cNvPr>
          <p:cNvSpPr/>
          <p:nvPr/>
        </p:nvSpPr>
        <p:spPr>
          <a:xfrm rot="10800000">
            <a:off x="6150769" y="1954148"/>
            <a:ext cx="1782663" cy="236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7F66EE-69B5-05DD-19FB-A75C4136ABD4}"/>
              </a:ext>
            </a:extLst>
          </p:cNvPr>
          <p:cNvSpPr txBox="1"/>
          <p:nvPr/>
        </p:nvSpPr>
        <p:spPr>
          <a:xfrm>
            <a:off x="6252605" y="2338373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HTTP-REST 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94023456-EFE3-4695-A9B6-FC938D2F45F4}"/>
              </a:ext>
            </a:extLst>
          </p:cNvPr>
          <p:cNvSpPr/>
          <p:nvPr/>
        </p:nvSpPr>
        <p:spPr>
          <a:xfrm>
            <a:off x="6142775" y="2338373"/>
            <a:ext cx="219659" cy="3552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454DEFD-4E3E-B10D-514D-2EDCF8C0A3AE}"/>
              </a:ext>
            </a:extLst>
          </p:cNvPr>
          <p:cNvSpPr/>
          <p:nvPr/>
        </p:nvSpPr>
        <p:spPr>
          <a:xfrm flipH="1">
            <a:off x="7502563" y="2297499"/>
            <a:ext cx="184897" cy="3631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F5BDB-616F-AB1F-81E9-C97D026A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4" y="1320036"/>
            <a:ext cx="5916926" cy="4436527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5A89C17A-BD7F-5038-26F6-8BCA2E5F1816}"/>
              </a:ext>
            </a:extLst>
          </p:cNvPr>
          <p:cNvSpPr/>
          <p:nvPr/>
        </p:nvSpPr>
        <p:spPr>
          <a:xfrm>
            <a:off x="7325590" y="3380269"/>
            <a:ext cx="745945" cy="14930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671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6CF6-AD43-C0C9-8873-CA81BF86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you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3F17A-4905-D45B-8C3F-19FA3BC6F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STEM camps</a:t>
            </a:r>
          </a:p>
          <a:p>
            <a:r>
              <a:rPr lang="en-US" dirty="0"/>
              <a:t>Online based learning resources</a:t>
            </a:r>
          </a:p>
          <a:p>
            <a:pPr lvl="1"/>
            <a:r>
              <a:rPr lang="en-US" dirty="0">
                <a:hlinkClick r:id="rId2"/>
              </a:rPr>
              <a:t>https://randomnerdtutorials.com/getting-started-with-raspberry-pi/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Let's Learn .NET - IoT (Internet of Things) (youtube.com)</a:t>
            </a:r>
            <a:endParaRPr lang="en-US" dirty="0"/>
          </a:p>
          <a:p>
            <a:r>
              <a:rPr lang="en-US" dirty="0"/>
              <a:t>High school course work </a:t>
            </a:r>
          </a:p>
          <a:p>
            <a:pPr lvl="1"/>
            <a:r>
              <a:rPr lang="en-US" dirty="0"/>
              <a:t>Computer Science/Programming/Cyber security</a:t>
            </a:r>
          </a:p>
          <a:p>
            <a:pPr lvl="1"/>
            <a:r>
              <a:rPr lang="en-US" dirty="0"/>
              <a:t>College careers </a:t>
            </a:r>
          </a:p>
          <a:p>
            <a:pPr lvl="2"/>
            <a:r>
              <a:rPr lang="en-US" dirty="0"/>
              <a:t>Computer Science, Computer/Electrical </a:t>
            </a:r>
            <a:r>
              <a:rPr lang="en-US" dirty="0" err="1"/>
              <a:t>Enginneering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6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Goal:  IoT “Smart” Light Bulb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804047" y="16261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28763407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2BD8-9048-F583-7089-7BD6D569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That’s all Folks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482B-9B12-207A-FA7D-214D06112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5400" dirty="0"/>
              <a:t>Thank you for joining us for Pi Day!!</a:t>
            </a:r>
          </a:p>
        </p:txBody>
      </p:sp>
    </p:spTree>
    <p:extLst>
      <p:ext uri="{BB962C8B-B14F-4D97-AF65-F5344CB8AC3E}">
        <p14:creationId xmlns:p14="http://schemas.microsoft.com/office/powerpoint/2010/main" val="32066190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F8AA-168C-1230-F4E7-97C08A58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(remove later)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19A7-714B-3722-E062-6DF295C2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5" y="1436387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https://www.raspberrypi.com/for-home/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https://www.raspberrypi.com/for-in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https://www.youtube.com/watch?v=eZ74x6dVYes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https://www.youtube.com/watch?v=p40OetppIDg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https://socialcompare.com/en/comparison/raspberrypi-models-comparison</a:t>
            </a:r>
            <a:endParaRPr lang="en-US" dirty="0"/>
          </a:p>
          <a:p>
            <a:r>
              <a:rPr lang="en-US" dirty="0"/>
              <a:t>3:22 and 14:30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7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EA700-29A7-91C4-63E6-7FA0F3B092A7}"/>
              </a:ext>
            </a:extLst>
          </p:cNvPr>
          <p:cNvSpPr txBox="1"/>
          <p:nvPr/>
        </p:nvSpPr>
        <p:spPr>
          <a:xfrm>
            <a:off x="653143" y="971006"/>
            <a:ext cx="111643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Write the operating system image: Raspberry Pi OS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/>
              <a:t>Configure services:  </a:t>
            </a:r>
          </a:p>
          <a:p>
            <a:pPr marL="1028700" lvl="1" indent="-571500">
              <a:buFont typeface="Wingdings" panose="05000000000000000000" pitchFamily="2" charset="2"/>
              <a:buChar char="Ø"/>
            </a:pPr>
            <a:r>
              <a:rPr lang="en-US" sz="3600" dirty="0">
                <a:hlinkClick r:id="rId2"/>
              </a:rPr>
              <a:t>Secure Shell (SSH)</a:t>
            </a:r>
            <a:endParaRPr lang="en-US" sz="3600" dirty="0"/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en-US" sz="3600" dirty="0"/>
              <a:t>Run:  raspi-config </a:t>
            </a:r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hlinkClick r:id="rId3"/>
              </a:rPr>
              <a:t>I2C</a:t>
            </a:r>
            <a:endParaRPr lang="en-US" sz="3600" dirty="0"/>
          </a:p>
          <a:p>
            <a:pPr marL="1657350" lvl="2" indent="-742950">
              <a:buFont typeface="+mj-lt"/>
              <a:buAutoNum type="arabicPeriod"/>
            </a:pPr>
            <a:r>
              <a:rPr lang="en-US" sz="3600" dirty="0">
                <a:hlinkClick r:id="rId4"/>
              </a:rPr>
              <a:t>Virtual Network Computing (VNC)</a:t>
            </a: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6805-F28A-BC64-3969-AF110F8B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56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Module 1: Provisioning the Raspberry Pi for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89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4082-12DB-11DD-17BB-483ED1EA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5" y="157307"/>
            <a:ext cx="10515600" cy="1325563"/>
          </a:xfrm>
        </p:spPr>
        <p:txBody>
          <a:bodyPr/>
          <a:lstStyle/>
          <a:p>
            <a:r>
              <a:rPr lang="en-US" dirty="0"/>
              <a:t>Install and Configure the Operating System (OS)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9292-6D2C-F71F-C0B9-CCA02570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Download and Install Raspberry Pi OS using Raspberry Pi Imager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https://www.raspberrypi.com/software/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Insert micro-SD card  into USB card reader and run the imager tool. See screen shots below</a:t>
            </a:r>
          </a:p>
          <a:p>
            <a:endParaRPr lang="en-US" dirty="0"/>
          </a:p>
        </p:txBody>
      </p:sp>
      <p:pic>
        <p:nvPicPr>
          <p:cNvPr id="5" name="Picture 4" descr="A close-up of a usb flash drive&#10;&#10;Description automatically generated">
            <a:extLst>
              <a:ext uri="{FF2B5EF4-FFF2-40B4-BE49-F238E27FC236}">
                <a16:creationId xmlns:a16="http://schemas.microsoft.com/office/drawing/2014/main" id="{415F61D7-9BBA-977A-EA06-B09A73FE1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62" y="384777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61FF-036F-8F8A-2EFE-EF03B0DC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06" y="88629"/>
            <a:ext cx="11770148" cy="524337"/>
          </a:xfrm>
        </p:spPr>
        <p:txBody>
          <a:bodyPr>
            <a:normAutofit fontScale="90000"/>
          </a:bodyPr>
          <a:lstStyle/>
          <a:p>
            <a:r>
              <a:rPr lang="en-US" dirty="0"/>
              <a:t>Write the Operating System (OS) Image to the SD card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465E7-12AB-8978-7E5C-BEFBA350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1" y="2132255"/>
            <a:ext cx="5657663" cy="39704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CE2BDF-6646-9FFA-B6DA-6ABE673F588B}"/>
              </a:ext>
            </a:extLst>
          </p:cNvPr>
          <p:cNvSpPr/>
          <p:nvPr/>
        </p:nvSpPr>
        <p:spPr>
          <a:xfrm rot="2639818">
            <a:off x="6111557" y="257425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AA698-FBE4-DCF9-189B-74FF5B14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9" y="3923071"/>
            <a:ext cx="4817147" cy="2906249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EA9E373-2B5D-C1BA-6311-3C1F3474371A}"/>
              </a:ext>
            </a:extLst>
          </p:cNvPr>
          <p:cNvSpPr/>
          <p:nvPr/>
        </p:nvSpPr>
        <p:spPr>
          <a:xfrm>
            <a:off x="9975841" y="1079124"/>
            <a:ext cx="2095313" cy="1357070"/>
          </a:xfrm>
          <a:prstGeom prst="wedgeRectCallout">
            <a:avLst>
              <a:gd name="adj1" fmla="val -152996"/>
              <a:gd name="adj2" fmla="val 927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b="1" dirty="0">
                <a:solidFill>
                  <a:schemeClr val="tx1"/>
                </a:solidFill>
              </a:rPr>
              <a:t>Choose OS</a:t>
            </a:r>
            <a:r>
              <a:rPr lang="en-US" dirty="0">
                <a:solidFill>
                  <a:schemeClr val="tx1"/>
                </a:solidFill>
              </a:rPr>
              <a:t>: Select Pi OS (32 bit) with desktop env.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A6CEAA4-54FA-6EA7-EB84-BD228F63625D}"/>
              </a:ext>
            </a:extLst>
          </p:cNvPr>
          <p:cNvSpPr/>
          <p:nvPr/>
        </p:nvSpPr>
        <p:spPr>
          <a:xfrm rot="19714669">
            <a:off x="1266923" y="4935168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BF9838-D6D1-3F82-F055-6E852A87DA9F}"/>
              </a:ext>
            </a:extLst>
          </p:cNvPr>
          <p:cNvSpPr/>
          <p:nvPr/>
        </p:nvSpPr>
        <p:spPr>
          <a:xfrm>
            <a:off x="6658938" y="5813713"/>
            <a:ext cx="2583385" cy="953765"/>
          </a:xfrm>
          <a:prstGeom prst="wedgeRectCallout">
            <a:avLst>
              <a:gd name="adj1" fmla="val -230409"/>
              <a:gd name="adj2" fmla="val -1383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b="1" dirty="0">
                <a:solidFill>
                  <a:schemeClr val="tx1"/>
                </a:solidFill>
              </a:rPr>
              <a:t>Storage location</a:t>
            </a:r>
            <a:r>
              <a:rPr lang="en-US" dirty="0">
                <a:solidFill>
                  <a:schemeClr val="tx1"/>
                </a:solidFill>
              </a:rPr>
              <a:t>: Select the micro- SD card from USB reader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D34C-EED7-93F3-7B3C-FB17ECB3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0" y="1193616"/>
            <a:ext cx="4516062" cy="315197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90EB64B-A37D-B7FA-005A-E1326CD65EC4}"/>
              </a:ext>
            </a:extLst>
          </p:cNvPr>
          <p:cNvSpPr/>
          <p:nvPr/>
        </p:nvSpPr>
        <p:spPr>
          <a:xfrm>
            <a:off x="224184" y="3147072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0AB1D230-34FD-EFF2-73FA-05BC0E88F3E2}"/>
              </a:ext>
            </a:extLst>
          </p:cNvPr>
          <p:cNvSpPr/>
          <p:nvPr/>
        </p:nvSpPr>
        <p:spPr>
          <a:xfrm>
            <a:off x="5596458" y="966113"/>
            <a:ext cx="2254712" cy="1166142"/>
          </a:xfrm>
          <a:prstGeom prst="wedgeRectCallout">
            <a:avLst>
              <a:gd name="adj1" fmla="val -160357"/>
              <a:gd name="adj2" fmla="val 1607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b="1" dirty="0">
                <a:solidFill>
                  <a:schemeClr val="tx1"/>
                </a:solidFill>
              </a:rPr>
              <a:t>Raspberry Pi device:</a:t>
            </a:r>
            <a:r>
              <a:rPr lang="en-US" dirty="0">
                <a:solidFill>
                  <a:schemeClr val="tx1"/>
                </a:solidFill>
              </a:rPr>
              <a:t>  select your version (Pi 3)</a:t>
            </a:r>
          </a:p>
        </p:txBody>
      </p:sp>
    </p:spTree>
    <p:extLst>
      <p:ext uri="{BB962C8B-B14F-4D97-AF65-F5344CB8AC3E}">
        <p14:creationId xmlns:p14="http://schemas.microsoft.com/office/powerpoint/2010/main" val="1305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5772</TotalTime>
  <Words>4607</Words>
  <Application>Microsoft Office PowerPoint</Application>
  <PresentationFormat>Widescreen</PresentationFormat>
  <Paragraphs>513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Aptos</vt:lpstr>
      <vt:lpstr>Aptos Display</vt:lpstr>
      <vt:lpstr>Arial</vt:lpstr>
      <vt:lpstr>Arial Unicode MS</vt:lpstr>
      <vt:lpstr>Consolas</vt:lpstr>
      <vt:lpstr>Wingdings</vt:lpstr>
      <vt:lpstr>Office Theme</vt:lpstr>
      <vt:lpstr>(Raspberry) Pi Day</vt:lpstr>
      <vt:lpstr>Goals  for Today…</vt:lpstr>
      <vt:lpstr>Project:  IoT “Smart” Light Bulb Prototype</vt:lpstr>
      <vt:lpstr>Project:  Develop an IoT “Smart” Light Bulb Prototype using an ordinary desk lamp</vt:lpstr>
      <vt:lpstr>Background</vt:lpstr>
      <vt:lpstr>Project Goal:  IoT “Smart” Light Bulb Prototype</vt:lpstr>
      <vt:lpstr>Module 1: Provisioning the Raspberry Pi for Use</vt:lpstr>
      <vt:lpstr>Install and Configure the Operating System (OS) and Services</vt:lpstr>
      <vt:lpstr>Write the Operating System (OS) Image to the SD card</vt:lpstr>
      <vt:lpstr>Before you proceed, Make sure….</vt:lpstr>
      <vt:lpstr>Customize the Settings:</vt:lpstr>
      <vt:lpstr>Important!  Perform the next steps with the mentor</vt:lpstr>
      <vt:lpstr>These settings must be as specified, or your Pi will not be properly configured for the project</vt:lpstr>
      <vt:lpstr>Customize the Settings:</vt:lpstr>
      <vt:lpstr>Enable Secure Shell </vt:lpstr>
      <vt:lpstr>Customize the Settings:</vt:lpstr>
      <vt:lpstr>Wait for the OS image to be written to SD-card</vt:lpstr>
      <vt:lpstr>Start an SSH session with the Raspberry Pi</vt:lpstr>
      <vt:lpstr>Run the Raspberry Pi configuration tool to configure the services </vt:lpstr>
      <vt:lpstr>Select Configure the Interfaces:</vt:lpstr>
      <vt:lpstr>Enable SSH, VNC, and I2C</vt:lpstr>
      <vt:lpstr>Setup VNC viewer laptop PC </vt:lpstr>
      <vt:lpstr>Establish a VNC session with Raspberry PI </vt:lpstr>
      <vt:lpstr>Example established VNC session  Remote desktop experience, without the need for a physical monitor and peripherals   </vt:lpstr>
      <vt:lpstr>MQTT enables communication between the web (user) interface and the Raspberry PI device (the electronic circuit) </vt:lpstr>
      <vt:lpstr>IoT “Smart” Light Bulb</vt:lpstr>
      <vt:lpstr>Install Mosquitto MQTT Broker on Raspberry PI </vt:lpstr>
      <vt:lpstr>MQTT Broker configuration:   Websockets </vt:lpstr>
      <vt:lpstr>Interlude:   Short Linux Primer </vt:lpstr>
      <vt:lpstr>Linux Command Line </vt:lpstr>
      <vt:lpstr>Module 2: Prototyping the IoT “Smart bulb” device </vt:lpstr>
      <vt:lpstr>40-pin GPIO (general purpose input/output) Header Overview</vt:lpstr>
      <vt:lpstr>PowerPoint Presentation</vt:lpstr>
      <vt:lpstr>Breadboard</vt:lpstr>
      <vt:lpstr>5v Relay Board Relay Module 1 Channel </vt:lpstr>
      <vt:lpstr>Resistor</vt:lpstr>
      <vt:lpstr>LED and Button Switch </vt:lpstr>
      <vt:lpstr>“Smart” bulb device (Fritzing circuit design) concept</vt:lpstr>
      <vt:lpstr>Completed “Smart” bulb device (hardware prototype)</vt:lpstr>
      <vt:lpstr>“Smart” bulb device (concept versus prototype)</vt:lpstr>
      <vt:lpstr>Attach the T-Cobbler (GPIO expander to the breadboard)</vt:lpstr>
      <vt:lpstr>Construct the device (electronic circuit):</vt:lpstr>
      <vt:lpstr>Module 3:  Develop the software to control the “smart” bulb</vt:lpstr>
      <vt:lpstr>Download the smart bulb source code from GitHub:    https://github.com/mwcorley79/smartbulb </vt:lpstr>
      <vt:lpstr>Project structure: navigate to extracted folder to view the project files</vt:lpstr>
      <vt:lpstr> Install Visual Studio Code (VSCode) Editor </vt:lpstr>
      <vt:lpstr>Opening the Project in VSCode </vt:lpstr>
      <vt:lpstr>The back-end (Python) code in VSCode: smart_bulb.py</vt:lpstr>
      <vt:lpstr>Create folder on the Raspberry Pi to store smart_bulb.py </vt:lpstr>
      <vt:lpstr>Use Secure (SCP) to copy smart_bulb.py to Raspberry Pi </vt:lpstr>
      <vt:lpstr>Install the Python  dependencies required to run smart_bulb.py </vt:lpstr>
      <vt:lpstr>PowerPoint Presentation</vt:lpstr>
      <vt:lpstr>Front-end user interface (HTML/JS) code in VSCode: smartbulb.html </vt:lpstr>
      <vt:lpstr>Front-end user interface (HTML/JS) code:  smartbulb.html </vt:lpstr>
      <vt:lpstr>Serve up the user interface in a browser such Chrome or Firefox</vt:lpstr>
      <vt:lpstr>Test the Smart bulb: Make sure the back-end: smart-bulb.py is running </vt:lpstr>
      <vt:lpstr>Challenge Questions… </vt:lpstr>
      <vt:lpstr>Raspberry Pi Edge Processing : (AI Image Recognition Demo) (Time Permitting)</vt:lpstr>
      <vt:lpstr>Where do you go from here?</vt:lpstr>
      <vt:lpstr>That’s all Folks </vt:lpstr>
      <vt:lpstr>Links (remove later)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Corley</dc:creator>
  <cp:lastModifiedBy>Mike Corley</cp:lastModifiedBy>
  <cp:revision>87</cp:revision>
  <dcterms:created xsi:type="dcterms:W3CDTF">2024-02-10T17:19:41Z</dcterms:created>
  <dcterms:modified xsi:type="dcterms:W3CDTF">2024-02-25T02:09:28Z</dcterms:modified>
</cp:coreProperties>
</file>